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62" r:id="rId4"/>
    <p:sldId id="261" r:id="rId5"/>
    <p:sldId id="267" r:id="rId6"/>
    <p:sldId id="258" r:id="rId7"/>
    <p:sldId id="259" r:id="rId8"/>
    <p:sldId id="263" r:id="rId9"/>
    <p:sldId id="264" r:id="rId10"/>
    <p:sldId id="265" r:id="rId11"/>
    <p:sldId id="268" r:id="rId12"/>
    <p:sldId id="266" r:id="rId13"/>
    <p:sldId id="270" r:id="rId14"/>
    <p:sldId id="271"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58"/>
    <p:restoredTop sz="94695"/>
  </p:normalViewPr>
  <p:slideViewPr>
    <p:cSldViewPr snapToGrid="0" snapToObjects="1">
      <p:cViewPr varScale="1">
        <p:scale>
          <a:sx n="143" d="100"/>
          <a:sy n="143" d="100"/>
        </p:scale>
        <p:origin x="72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tiff>
</file>

<file path=ppt/media/image10.png>
</file>

<file path=ppt/media/image11.tiff>
</file>

<file path=ppt/media/image12.jpe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B5DD9-F69E-0B47-AEAC-26948734732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B39038D-2B30-B144-9487-DB61F0FC82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7" name="Date Placeholder 3">
            <a:extLst>
              <a:ext uri="{FF2B5EF4-FFF2-40B4-BE49-F238E27FC236}">
                <a16:creationId xmlns:a16="http://schemas.microsoft.com/office/drawing/2014/main" id="{49018532-E99C-4541-B89F-95FFA98DEA65}"/>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8" name="Footer Placeholder 4">
            <a:extLst>
              <a:ext uri="{FF2B5EF4-FFF2-40B4-BE49-F238E27FC236}">
                <a16:creationId xmlns:a16="http://schemas.microsoft.com/office/drawing/2014/main" id="{8AB18AA9-45B0-7F43-8C20-DDBC0437D69F}"/>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9" name="Slide Number Placeholder 5">
            <a:extLst>
              <a:ext uri="{FF2B5EF4-FFF2-40B4-BE49-F238E27FC236}">
                <a16:creationId xmlns:a16="http://schemas.microsoft.com/office/drawing/2014/main" id="{76F07411-F179-EF44-BB8A-4FE497C94C8E}"/>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1848008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55A3E-F469-164E-8F15-C2474202905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F9D0786-98CC-4A40-8E90-D003134F443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3">
            <a:extLst>
              <a:ext uri="{FF2B5EF4-FFF2-40B4-BE49-F238E27FC236}">
                <a16:creationId xmlns:a16="http://schemas.microsoft.com/office/drawing/2014/main" id="{194789C6-1144-4941-AAB7-D7ACAE8077FB}"/>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8" name="Footer Placeholder 4">
            <a:extLst>
              <a:ext uri="{FF2B5EF4-FFF2-40B4-BE49-F238E27FC236}">
                <a16:creationId xmlns:a16="http://schemas.microsoft.com/office/drawing/2014/main" id="{6EFFE3A6-F3D1-014A-AC28-425D9A8DCB4F}"/>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9" name="Slide Number Placeholder 5">
            <a:extLst>
              <a:ext uri="{FF2B5EF4-FFF2-40B4-BE49-F238E27FC236}">
                <a16:creationId xmlns:a16="http://schemas.microsoft.com/office/drawing/2014/main" id="{30BEB973-FFAF-0F4C-A794-14E5B816C087}"/>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1717333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938E57-2F0F-9F48-93FF-0FFBCDEA9C6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9A8F1A0-FCC0-2247-93AC-68FE0196724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3">
            <a:extLst>
              <a:ext uri="{FF2B5EF4-FFF2-40B4-BE49-F238E27FC236}">
                <a16:creationId xmlns:a16="http://schemas.microsoft.com/office/drawing/2014/main" id="{AB64DD18-A473-7243-95E5-523A98203DAD}"/>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8" name="Footer Placeholder 4">
            <a:extLst>
              <a:ext uri="{FF2B5EF4-FFF2-40B4-BE49-F238E27FC236}">
                <a16:creationId xmlns:a16="http://schemas.microsoft.com/office/drawing/2014/main" id="{CE817C34-477E-3B40-A80E-6D5D927CCAF3}"/>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9" name="Slide Number Placeholder 5">
            <a:extLst>
              <a:ext uri="{FF2B5EF4-FFF2-40B4-BE49-F238E27FC236}">
                <a16:creationId xmlns:a16="http://schemas.microsoft.com/office/drawing/2014/main" id="{D3FEC6CE-1820-8644-A085-36099D1922A5}"/>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3197635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5F11F-B2DE-D446-A020-5E90CDFDA49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E38EF04-EAF8-7840-B261-FAE3BF2135D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3">
            <a:extLst>
              <a:ext uri="{FF2B5EF4-FFF2-40B4-BE49-F238E27FC236}">
                <a16:creationId xmlns:a16="http://schemas.microsoft.com/office/drawing/2014/main" id="{EDF330E2-6229-A445-B780-CCB061F24B5A}"/>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8" name="Footer Placeholder 4">
            <a:extLst>
              <a:ext uri="{FF2B5EF4-FFF2-40B4-BE49-F238E27FC236}">
                <a16:creationId xmlns:a16="http://schemas.microsoft.com/office/drawing/2014/main" id="{8CD2ED58-94CE-6D40-B2EC-A21EECED2404}"/>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9" name="Slide Number Placeholder 5">
            <a:extLst>
              <a:ext uri="{FF2B5EF4-FFF2-40B4-BE49-F238E27FC236}">
                <a16:creationId xmlns:a16="http://schemas.microsoft.com/office/drawing/2014/main" id="{974C51A2-6701-DA43-BE33-918FA881C551}"/>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3289147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A275C-1E32-A942-A13D-C18A0FA30A8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4256F2E-59B8-1042-87E6-1CB84D92A8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3">
            <a:extLst>
              <a:ext uri="{FF2B5EF4-FFF2-40B4-BE49-F238E27FC236}">
                <a16:creationId xmlns:a16="http://schemas.microsoft.com/office/drawing/2014/main" id="{43703E94-2883-4F49-B43C-0B9A17CDBAAB}"/>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8" name="Footer Placeholder 4">
            <a:extLst>
              <a:ext uri="{FF2B5EF4-FFF2-40B4-BE49-F238E27FC236}">
                <a16:creationId xmlns:a16="http://schemas.microsoft.com/office/drawing/2014/main" id="{73CC5328-7631-6642-BD66-7B174FB9067A}"/>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9" name="Slide Number Placeholder 5">
            <a:extLst>
              <a:ext uri="{FF2B5EF4-FFF2-40B4-BE49-F238E27FC236}">
                <a16:creationId xmlns:a16="http://schemas.microsoft.com/office/drawing/2014/main" id="{CB85262E-05D0-9B42-B65B-F5402063A0D0}"/>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3246161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09DD5-CAA2-254A-9F77-82FBAD9A676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E1A18A3-60F3-9A48-942E-FD5173E1E65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7487149-85DA-F144-8B19-9743051CC29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Date Placeholder 3">
            <a:extLst>
              <a:ext uri="{FF2B5EF4-FFF2-40B4-BE49-F238E27FC236}">
                <a16:creationId xmlns:a16="http://schemas.microsoft.com/office/drawing/2014/main" id="{AB555C8F-E891-4C43-96F3-F36F602F2E02}"/>
              </a:ext>
            </a:extLst>
          </p:cNvPr>
          <p:cNvSpPr txBox="1">
            <a:spLocks/>
          </p:cNvSpPr>
          <p:nvPr userDrawn="1"/>
        </p:nvSpPr>
        <p:spPr>
          <a:xfrm>
            <a:off x="990600" y="6508750"/>
            <a:ext cx="1439487"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8CD4688-6845-A343-8700-9C44EBC1972C}" type="datetimeFigureOut">
              <a:rPr lang="en-US" smtClean="0"/>
              <a:pPr/>
              <a:t>10/18/21</a:t>
            </a:fld>
            <a:endParaRPr lang="en-US" dirty="0"/>
          </a:p>
        </p:txBody>
      </p:sp>
      <p:sp>
        <p:nvSpPr>
          <p:cNvPr id="9" name="Footer Placeholder 4">
            <a:extLst>
              <a:ext uri="{FF2B5EF4-FFF2-40B4-BE49-F238E27FC236}">
                <a16:creationId xmlns:a16="http://schemas.microsoft.com/office/drawing/2014/main" id="{307D7B18-7E17-9249-A6E4-64B5DD87AAFC}"/>
              </a:ext>
            </a:extLst>
          </p:cNvPr>
          <p:cNvSpPr txBox="1">
            <a:spLocks/>
          </p:cNvSpPr>
          <p:nvPr userDrawn="1"/>
        </p:nvSpPr>
        <p:spPr>
          <a:xfrm>
            <a:off x="2870662" y="6508750"/>
            <a:ext cx="6749934" cy="365125"/>
          </a:xfrm>
          <a:prstGeom prst="rect">
            <a:avLst/>
          </a:prstGeom>
        </p:spPr>
        <p:txBody>
          <a:bodyPr vert="horz" lIns="91440" tIns="45720" rIns="91440" bIns="45720" rtlCol="0" anchor="ctr"/>
          <a:lstStyle>
            <a:defPPr>
              <a:defRPr lang="en-US"/>
            </a:defPPr>
            <a:lvl1pPr marL="0" algn="ctr" defTabSz="914400" rtl="0" eaLnBrk="1" latinLnBrk="0" hangingPunct="1">
              <a:defRPr lang="en-IN" sz="1100" b="0" i="0" kern="1200" smtClean="0">
                <a:solidFill>
                  <a:schemeClr val="tx1">
                    <a:tint val="75000"/>
                  </a:schemeClr>
                </a:solidFill>
                <a:effectLst/>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Copyright © 2019-2021 All rights reserved.</a:t>
            </a:r>
          </a:p>
        </p:txBody>
      </p:sp>
      <p:sp>
        <p:nvSpPr>
          <p:cNvPr id="10" name="Slide Number Placeholder 5">
            <a:extLst>
              <a:ext uri="{FF2B5EF4-FFF2-40B4-BE49-F238E27FC236}">
                <a16:creationId xmlns:a16="http://schemas.microsoft.com/office/drawing/2014/main" id="{699A9A85-FC88-4F4D-980E-D477E46F69E7}"/>
              </a:ext>
            </a:extLst>
          </p:cNvPr>
          <p:cNvSpPr txBox="1">
            <a:spLocks/>
          </p:cNvSpPr>
          <p:nvPr userDrawn="1"/>
        </p:nvSpPr>
        <p:spPr>
          <a:xfrm>
            <a:off x="10066712" y="6508750"/>
            <a:ext cx="1439487" cy="365125"/>
          </a:xfrm>
          <a:prstGeom prst="rect">
            <a:avLst/>
          </a:prstGeom>
        </p:spPr>
        <p:txBody>
          <a:bodyPr vert="horz" lIns="91440" tIns="45720" rIns="91440" bIns="4572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1770833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35994-8F36-DA42-BA71-3ACAA6ADACA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2C34D0B-97E6-8344-BD06-8F1A4CC47B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D73A521-4806-1141-8DB4-B4B8BACDC82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CC9303D-3197-3F45-88FE-6DE8B192D7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3BED1D3-E6ED-2D4F-B0F2-FA0E15BAEFE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0" name="Date Placeholder 3">
            <a:extLst>
              <a:ext uri="{FF2B5EF4-FFF2-40B4-BE49-F238E27FC236}">
                <a16:creationId xmlns:a16="http://schemas.microsoft.com/office/drawing/2014/main" id="{DC6200C4-31AF-E14E-A7B0-996B7738BF3D}"/>
              </a:ext>
            </a:extLst>
          </p:cNvPr>
          <p:cNvSpPr>
            <a:spLocks noGrp="1"/>
          </p:cNvSpPr>
          <p:nvPr>
            <p:ph type="dt" sz="half" idx="10"/>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11" name="Footer Placeholder 4">
            <a:extLst>
              <a:ext uri="{FF2B5EF4-FFF2-40B4-BE49-F238E27FC236}">
                <a16:creationId xmlns:a16="http://schemas.microsoft.com/office/drawing/2014/main" id="{5704BAB2-CE4F-A84D-A72B-849B97CC14F6}"/>
              </a:ext>
            </a:extLst>
          </p:cNvPr>
          <p:cNvSpPr>
            <a:spLocks noGrp="1"/>
          </p:cNvSpPr>
          <p:nvPr>
            <p:ph type="ftr" sz="quarter" idx="11"/>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2" name="Slide Number Placeholder 5">
            <a:extLst>
              <a:ext uri="{FF2B5EF4-FFF2-40B4-BE49-F238E27FC236}">
                <a16:creationId xmlns:a16="http://schemas.microsoft.com/office/drawing/2014/main" id="{FE0ACD05-5991-7541-891B-D3DFA75B8A72}"/>
              </a:ext>
            </a:extLst>
          </p:cNvPr>
          <p:cNvSpPr>
            <a:spLocks noGrp="1"/>
          </p:cNvSpPr>
          <p:nvPr>
            <p:ph type="sldNum" sz="quarter" idx="12"/>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3388705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1B998-27F5-E442-9555-CBB5DC1A18F6}"/>
              </a:ext>
            </a:extLst>
          </p:cNvPr>
          <p:cNvSpPr>
            <a:spLocks noGrp="1"/>
          </p:cNvSpPr>
          <p:nvPr>
            <p:ph type="title"/>
          </p:nvPr>
        </p:nvSpPr>
        <p:spPr/>
        <p:txBody>
          <a:bodyPr/>
          <a:lstStyle/>
          <a:p>
            <a:r>
              <a:rPr lang="en-GB"/>
              <a:t>Click to edit Master title style</a:t>
            </a:r>
            <a:endParaRPr lang="en-US"/>
          </a:p>
        </p:txBody>
      </p:sp>
      <p:sp>
        <p:nvSpPr>
          <p:cNvPr id="6" name="Date Placeholder 3">
            <a:extLst>
              <a:ext uri="{FF2B5EF4-FFF2-40B4-BE49-F238E27FC236}">
                <a16:creationId xmlns:a16="http://schemas.microsoft.com/office/drawing/2014/main" id="{F12A83D1-9841-6B48-8A0F-8B19C12BA433}"/>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7" name="Footer Placeholder 4">
            <a:extLst>
              <a:ext uri="{FF2B5EF4-FFF2-40B4-BE49-F238E27FC236}">
                <a16:creationId xmlns:a16="http://schemas.microsoft.com/office/drawing/2014/main" id="{9C2A7224-E8AE-2147-9941-DFC7789C8E02}"/>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8" name="Slide Number Placeholder 5">
            <a:extLst>
              <a:ext uri="{FF2B5EF4-FFF2-40B4-BE49-F238E27FC236}">
                <a16:creationId xmlns:a16="http://schemas.microsoft.com/office/drawing/2014/main" id="{F80BF435-4EE2-8842-BDEF-788E340D59E2}"/>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2345018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2BFDA410-ED4A-EB47-9E50-8FD16B4A4960}"/>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6" name="Footer Placeholder 4">
            <a:extLst>
              <a:ext uri="{FF2B5EF4-FFF2-40B4-BE49-F238E27FC236}">
                <a16:creationId xmlns:a16="http://schemas.microsoft.com/office/drawing/2014/main" id="{1F6D1B15-5C19-5548-A329-3312698F40E0}"/>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7" name="Slide Number Placeholder 5">
            <a:extLst>
              <a:ext uri="{FF2B5EF4-FFF2-40B4-BE49-F238E27FC236}">
                <a16:creationId xmlns:a16="http://schemas.microsoft.com/office/drawing/2014/main" id="{BFA824E2-B976-774A-8C34-4E7B26B0EFB9}"/>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4198159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FC672-57E6-3E45-96CE-F89FA3A3480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9271760-0C7C-2440-BFCA-C6C0AA2371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16FC086-311A-F846-9928-6A279F736E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3">
            <a:extLst>
              <a:ext uri="{FF2B5EF4-FFF2-40B4-BE49-F238E27FC236}">
                <a16:creationId xmlns:a16="http://schemas.microsoft.com/office/drawing/2014/main" id="{3DF4026E-BB33-9648-8C8D-D574B1EDB96D}"/>
              </a:ext>
            </a:extLst>
          </p:cNvPr>
          <p:cNvSpPr>
            <a:spLocks noGrp="1"/>
          </p:cNvSpPr>
          <p:nvPr>
            <p:ph type="dt" sz="half" idx="10"/>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9" name="Footer Placeholder 4">
            <a:extLst>
              <a:ext uri="{FF2B5EF4-FFF2-40B4-BE49-F238E27FC236}">
                <a16:creationId xmlns:a16="http://schemas.microsoft.com/office/drawing/2014/main" id="{781E232A-493F-2241-9C97-D74F57913651}"/>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0" name="Slide Number Placeholder 5">
            <a:extLst>
              <a:ext uri="{FF2B5EF4-FFF2-40B4-BE49-F238E27FC236}">
                <a16:creationId xmlns:a16="http://schemas.microsoft.com/office/drawing/2014/main" id="{2ADFDBCA-FD76-8842-BCE3-0023D823D255}"/>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3523236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7C001-3C48-4B4F-B167-309847FB325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E38AAF8C-054B-A24E-A329-A5A37A4EE6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BD2E2B80-1887-9D46-85C8-1FD4A3296E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11" name="Date Placeholder 3">
            <a:extLst>
              <a:ext uri="{FF2B5EF4-FFF2-40B4-BE49-F238E27FC236}">
                <a16:creationId xmlns:a16="http://schemas.microsoft.com/office/drawing/2014/main" id="{F0C5A5D7-807B-344C-8AB2-F3D5177AA3DC}"/>
              </a:ext>
            </a:extLst>
          </p:cNvPr>
          <p:cNvSpPr>
            <a:spLocks noGrp="1"/>
          </p:cNvSpPr>
          <p:nvPr>
            <p:ph type="dt" sz="half" idx="10"/>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12" name="Footer Placeholder 4">
            <a:extLst>
              <a:ext uri="{FF2B5EF4-FFF2-40B4-BE49-F238E27FC236}">
                <a16:creationId xmlns:a16="http://schemas.microsoft.com/office/drawing/2014/main" id="{1E8E5C83-D764-CF48-8E0A-0A6FED2DDDB3}"/>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3" name="Slide Number Placeholder 5">
            <a:extLst>
              <a:ext uri="{FF2B5EF4-FFF2-40B4-BE49-F238E27FC236}">
                <a16:creationId xmlns:a16="http://schemas.microsoft.com/office/drawing/2014/main" id="{7E3F2E1D-BCF8-094B-8353-F1521BD3D945}"/>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3197443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A04D65-7FDA-1949-8E6D-522B567217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77BF546-9D83-6543-AF9F-42DF5C3EA2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32A91EB-4C6A-E448-9C6B-8A215C126596}"/>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fld id="{48CD4688-6845-A343-8700-9C44EBC1972C}" type="datetimeFigureOut">
              <a:rPr lang="en-US" smtClean="0"/>
              <a:pPr/>
              <a:t>10/18/21</a:t>
            </a:fld>
            <a:endParaRPr lang="en-US" dirty="0"/>
          </a:p>
        </p:txBody>
      </p:sp>
      <p:sp>
        <p:nvSpPr>
          <p:cNvPr id="5" name="Footer Placeholder 4">
            <a:extLst>
              <a:ext uri="{FF2B5EF4-FFF2-40B4-BE49-F238E27FC236}">
                <a16:creationId xmlns:a16="http://schemas.microsoft.com/office/drawing/2014/main" id="{13D76222-3455-8146-9A9D-A4F583A67549}"/>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6" name="Slide Number Placeholder 5">
            <a:extLst>
              <a:ext uri="{FF2B5EF4-FFF2-40B4-BE49-F238E27FC236}">
                <a16:creationId xmlns:a16="http://schemas.microsoft.com/office/drawing/2014/main" id="{AEB05D67-5EB4-0D48-B89B-24A53E198689}"/>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a:t>
            </a:fld>
            <a:endParaRPr lang="en-US" dirty="0"/>
          </a:p>
        </p:txBody>
      </p:sp>
    </p:spTree>
    <p:extLst>
      <p:ext uri="{BB962C8B-B14F-4D97-AF65-F5344CB8AC3E}">
        <p14:creationId xmlns:p14="http://schemas.microsoft.com/office/powerpoint/2010/main" val="228420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https://documents.lucid.app/documents/29e5a2e4-d3fa-4316-8591-82cca7bdada2/pages/ymu-ikrVZcw0?a=7305&amp;x=-6&amp;y=235&amp;w=1899&amp;h=949&amp;store=1&amp;accept=image%2F*&amp;auth=LCA%20778e1d6ee8e4b001b93c366eeec1470d952719f7-ts%3D1630693585"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mailto:info@intelora.co.in" TargetMode="External"/><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https://documents.lucid.app/documents/29e5a2e4-d3fa-4316-8591-82cca7bdada2/pages/D0u-geb-4mrK?a=8119&amp;x=11&amp;y=105&amp;w=1848&amp;h=1211&amp;store=1&amp;accept=image%2F*&amp;auth=LCA%2084912e03b8bdf3f0aa5992d54862b27496f5677c-ts%3D1630693585"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tx1"/>
              </a:solidFill>
            </a:endParaRPr>
          </a:p>
        </p:txBody>
      </p:sp>
      <p:sp>
        <p:nvSpPr>
          <p:cNvPr id="3" name="Subtitle 2">
            <a:extLst>
              <a:ext uri="{FF2B5EF4-FFF2-40B4-BE49-F238E27FC236}">
                <a16:creationId xmlns:a16="http://schemas.microsoft.com/office/drawing/2014/main" id="{C2D030BD-2EFA-1A45-8D18-F77C7DAFADBE}"/>
              </a:ext>
            </a:extLst>
          </p:cNvPr>
          <p:cNvSpPr>
            <a:spLocks noGrp="1"/>
          </p:cNvSpPr>
          <p:nvPr>
            <p:ph type="subTitle" idx="1"/>
          </p:nvPr>
        </p:nvSpPr>
        <p:spPr>
          <a:xfrm>
            <a:off x="4439633" y="4518923"/>
            <a:ext cx="3312734" cy="1141851"/>
          </a:xfrm>
          <a:noFill/>
        </p:spPr>
        <p:txBody>
          <a:bodyPr>
            <a:normAutofit/>
          </a:bodyPr>
          <a:lstStyle/>
          <a:p>
            <a:r>
              <a:rPr lang="en-IN" sz="2000" dirty="0">
                <a:solidFill>
                  <a:srgbClr val="080808"/>
                </a:solidFill>
              </a:rPr>
              <a:t>We are building an all-encompassing product suite specialising in DeFi solutions.</a:t>
            </a:r>
            <a:endParaRPr lang="en-US" sz="2000" dirty="0">
              <a:solidFill>
                <a:srgbClr val="080808"/>
              </a:solidFill>
            </a:endParaRPr>
          </a:p>
        </p:txBody>
      </p:sp>
      <p:sp>
        <p:nvSpPr>
          <p:cNvPr id="2" name="Title 1">
            <a:extLst>
              <a:ext uri="{FF2B5EF4-FFF2-40B4-BE49-F238E27FC236}">
                <a16:creationId xmlns:a16="http://schemas.microsoft.com/office/drawing/2014/main" id="{849D2468-7FA4-A14E-9E34-59D8C0E00B69}"/>
              </a:ext>
            </a:extLst>
          </p:cNvPr>
          <p:cNvSpPr>
            <a:spLocks noGrp="1"/>
          </p:cNvSpPr>
          <p:nvPr>
            <p:ph type="ctrTitle"/>
          </p:nvPr>
        </p:nvSpPr>
        <p:spPr>
          <a:xfrm>
            <a:off x="3204642" y="2353641"/>
            <a:ext cx="5782716" cy="2150719"/>
          </a:xfrm>
          <a:noFill/>
        </p:spPr>
        <p:txBody>
          <a:bodyPr anchor="ctr">
            <a:normAutofit/>
          </a:bodyPr>
          <a:lstStyle/>
          <a:p>
            <a:r>
              <a:rPr lang="en-US" sz="3600" dirty="0">
                <a:solidFill>
                  <a:srgbClr val="080808"/>
                </a:solidFill>
              </a:rPr>
              <a:t>Banking Solutions</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ooter Placeholder 4">
            <a:extLst>
              <a:ext uri="{FF2B5EF4-FFF2-40B4-BE49-F238E27FC236}">
                <a16:creationId xmlns:a16="http://schemas.microsoft.com/office/drawing/2014/main" id="{DA5D3E1A-3A29-314B-94BD-EC8F484B8494}"/>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Tree>
    <p:extLst>
      <p:ext uri="{BB962C8B-B14F-4D97-AF65-F5344CB8AC3E}">
        <p14:creationId xmlns:p14="http://schemas.microsoft.com/office/powerpoint/2010/main" val="1789701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921E29F-F8C6-E447-A82E-D1AF97A2CA07}"/>
              </a:ext>
            </a:extLst>
          </p:cNvPr>
          <p:cNvSpPr>
            <a:spLocks noGrp="1"/>
          </p:cNvSpPr>
          <p:nvPr>
            <p:ph type="title"/>
          </p:nvPr>
        </p:nvSpPr>
        <p:spPr>
          <a:xfrm>
            <a:off x="643467" y="1698171"/>
            <a:ext cx="3962061" cy="4516360"/>
          </a:xfrm>
        </p:spPr>
        <p:txBody>
          <a:bodyPr anchor="t">
            <a:normAutofit/>
          </a:bodyPr>
          <a:lstStyle/>
          <a:p>
            <a:r>
              <a:rPr lang="en-US" sz="3600" dirty="0"/>
              <a:t>Insurance</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EEAAE546-7242-1646-8E5E-1CEA202BB006}"/>
              </a:ext>
            </a:extLst>
          </p:cNvPr>
          <p:cNvSpPr>
            <a:spLocks noGrp="1"/>
          </p:cNvSpPr>
          <p:nvPr>
            <p:ph idx="1"/>
          </p:nvPr>
        </p:nvSpPr>
        <p:spPr>
          <a:xfrm>
            <a:off x="5070020" y="1698170"/>
            <a:ext cx="6478513" cy="4516361"/>
          </a:xfrm>
        </p:spPr>
        <p:txBody>
          <a:bodyPr>
            <a:noAutofit/>
          </a:bodyPr>
          <a:lstStyle/>
          <a:p>
            <a:pPr algn="just"/>
            <a:r>
              <a:rPr lang="en-IN" sz="1600" b="1" dirty="0"/>
              <a:t>Automated compensation</a:t>
            </a:r>
          </a:p>
          <a:p>
            <a:pPr lvl="1" algn="just"/>
            <a:r>
              <a:rPr lang="en-IN" sz="1600" dirty="0"/>
              <a:t>The insurance industry depends on manual processes to compensate for a lack of trust between parties. </a:t>
            </a:r>
          </a:p>
          <a:p>
            <a:pPr algn="just"/>
            <a:r>
              <a:rPr lang="en-IN" sz="1600" b="1" dirty="0"/>
              <a:t>Low-Cost Implementation</a:t>
            </a:r>
          </a:p>
          <a:p>
            <a:pPr lvl="1" algn="just"/>
            <a:r>
              <a:rPr lang="en-IN" sz="1600" dirty="0"/>
              <a:t>Instant policy renewals and claim pay-out reduce operational cost improve customer satisfaction.</a:t>
            </a:r>
          </a:p>
          <a:p>
            <a:pPr algn="just"/>
            <a:r>
              <a:rPr lang="en-IN" sz="1600" b="1" dirty="0"/>
              <a:t>More Efficient, High Productive</a:t>
            </a:r>
          </a:p>
          <a:p>
            <a:pPr lvl="1" algn="just"/>
            <a:r>
              <a:rPr lang="en-IN" sz="1600" dirty="0"/>
              <a:t>Our smart-contract based solution dramatically improve efficiency and productivity for personal lines P&amp;C insurers.</a:t>
            </a:r>
          </a:p>
          <a:p>
            <a:pPr algn="just" fontAlgn="base"/>
            <a:r>
              <a:rPr lang="en-IN" sz="1600" b="1" dirty="0"/>
              <a:t>Secure </a:t>
            </a:r>
          </a:p>
          <a:p>
            <a:pPr lvl="1" algn="just" fontAlgn="base"/>
            <a:r>
              <a:rPr lang="en-IN" sz="1600" dirty="0"/>
              <a:t>Create an immutable and trustworthy record of products’ provenance for the benefit of all stakeholders</a:t>
            </a:r>
          </a:p>
          <a:p>
            <a:pPr algn="just" fontAlgn="base"/>
            <a:r>
              <a:rPr lang="en-IN" sz="1600" b="1" dirty="0"/>
              <a:t>Access Management: </a:t>
            </a:r>
            <a:r>
              <a:rPr lang="en-IN" sz="1600" dirty="0"/>
              <a:t>Track products’ ownership and claims in real-time and even across borders</a:t>
            </a:r>
          </a:p>
          <a:p>
            <a:pPr algn="just" fontAlgn="base"/>
            <a:r>
              <a:rPr lang="en-IN" sz="1600" b="1" dirty="0"/>
              <a:t>Real-Time Claim Management: </a:t>
            </a:r>
            <a:r>
              <a:rPr lang="en-IN" sz="1600" dirty="0"/>
              <a:t>Allow primary insurers, reinsurers, brokers, and regulators to share data securely in real-time.</a:t>
            </a:r>
          </a:p>
          <a:p>
            <a:pPr algn="just"/>
            <a:endParaRPr lang="en-US" sz="1600" dirty="0"/>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Picture 3">
            <a:extLst>
              <a:ext uri="{FF2B5EF4-FFF2-40B4-BE49-F238E27FC236}">
                <a16:creationId xmlns:a16="http://schemas.microsoft.com/office/drawing/2014/main" id="{DD536AB6-D5FC-8441-9EDD-E9AEDEFCE59D}"/>
              </a:ext>
            </a:extLst>
          </p:cNvPr>
          <p:cNvPicPr>
            <a:picLocks noChangeAspect="1"/>
          </p:cNvPicPr>
          <p:nvPr/>
        </p:nvPicPr>
        <p:blipFill>
          <a:blip r:embed="rId2"/>
          <a:stretch>
            <a:fillRect/>
          </a:stretch>
        </p:blipFill>
        <p:spPr>
          <a:xfrm>
            <a:off x="643467" y="2200628"/>
            <a:ext cx="3962061" cy="4144613"/>
          </a:xfrm>
          <a:prstGeom prst="rect">
            <a:avLst/>
          </a:prstGeom>
        </p:spPr>
      </p:pic>
      <p:sp>
        <p:nvSpPr>
          <p:cNvPr id="15" name="Date Placeholder 3">
            <a:extLst>
              <a:ext uri="{FF2B5EF4-FFF2-40B4-BE49-F238E27FC236}">
                <a16:creationId xmlns:a16="http://schemas.microsoft.com/office/drawing/2014/main" id="{D44B7946-40FA-314D-8395-9BE3B4EF4BF0}"/>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17" name="Footer Placeholder 4">
            <a:extLst>
              <a:ext uri="{FF2B5EF4-FFF2-40B4-BE49-F238E27FC236}">
                <a16:creationId xmlns:a16="http://schemas.microsoft.com/office/drawing/2014/main" id="{99132031-58BA-7F45-8665-E2F8BE3DB0A0}"/>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9" name="Slide Number Placeholder 5">
            <a:extLst>
              <a:ext uri="{FF2B5EF4-FFF2-40B4-BE49-F238E27FC236}">
                <a16:creationId xmlns:a16="http://schemas.microsoft.com/office/drawing/2014/main" id="{1A06D96A-BE47-2245-8C75-B4D389331FE5}"/>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10</a:t>
            </a:fld>
            <a:endParaRPr lang="en-US" dirty="0"/>
          </a:p>
        </p:txBody>
      </p:sp>
    </p:spTree>
    <p:extLst>
      <p:ext uri="{BB962C8B-B14F-4D97-AF65-F5344CB8AC3E}">
        <p14:creationId xmlns:p14="http://schemas.microsoft.com/office/powerpoint/2010/main" val="64764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921E29F-F8C6-E447-A82E-D1AF97A2CA07}"/>
              </a:ext>
            </a:extLst>
          </p:cNvPr>
          <p:cNvSpPr>
            <a:spLocks noGrp="1"/>
          </p:cNvSpPr>
          <p:nvPr>
            <p:ph type="title"/>
          </p:nvPr>
        </p:nvSpPr>
        <p:spPr>
          <a:xfrm>
            <a:off x="643467" y="1698171"/>
            <a:ext cx="3962061" cy="4516360"/>
          </a:xfrm>
        </p:spPr>
        <p:txBody>
          <a:bodyPr anchor="t">
            <a:normAutofit/>
          </a:bodyPr>
          <a:lstStyle/>
          <a:p>
            <a:r>
              <a:rPr lang="en-US" sz="3600" dirty="0"/>
              <a:t>Crypto Banking Platform</a:t>
            </a:r>
            <a:br>
              <a:rPr lang="en-US" sz="3600" dirty="0"/>
            </a:br>
            <a:endParaRPr lang="en-US" sz="3600" dirty="0"/>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EEAAE546-7242-1646-8E5E-1CEA202BB006}"/>
              </a:ext>
            </a:extLst>
          </p:cNvPr>
          <p:cNvSpPr>
            <a:spLocks noGrp="1"/>
          </p:cNvSpPr>
          <p:nvPr>
            <p:ph idx="1"/>
          </p:nvPr>
        </p:nvSpPr>
        <p:spPr>
          <a:xfrm>
            <a:off x="5070020" y="1698170"/>
            <a:ext cx="6478513" cy="4516361"/>
          </a:xfrm>
        </p:spPr>
        <p:txBody>
          <a:bodyPr>
            <a:noAutofit/>
          </a:bodyPr>
          <a:lstStyle/>
          <a:p>
            <a:pPr algn="just"/>
            <a:r>
              <a:rPr lang="en-US" sz="1600" b="1" dirty="0"/>
              <a:t>Global Bank Account</a:t>
            </a:r>
          </a:p>
          <a:p>
            <a:pPr lvl="1" algn="just"/>
            <a:r>
              <a:rPr lang="en-US" sz="1600" dirty="0"/>
              <a:t>Offering SEPA IBAN &amp; SWIFT IBAN account for banks to facilitate payment to customers globally.</a:t>
            </a:r>
          </a:p>
          <a:p>
            <a:pPr algn="just"/>
            <a:r>
              <a:rPr lang="en-US" sz="1600" b="1" dirty="0"/>
              <a:t>International Debit / Credit Card</a:t>
            </a:r>
          </a:p>
          <a:p>
            <a:pPr lvl="1" algn="just"/>
            <a:r>
              <a:rPr lang="en-US" sz="1600" dirty="0"/>
              <a:t>Debit and Credit card loaded with crypto and fiat currencies, that act as a global card payment system.</a:t>
            </a:r>
          </a:p>
          <a:p>
            <a:pPr algn="just"/>
            <a:r>
              <a:rPr lang="en-US" sz="1600" b="1" dirty="0"/>
              <a:t>Multi Currency Wallet</a:t>
            </a:r>
          </a:p>
          <a:p>
            <a:pPr lvl="1" algn="just"/>
            <a:r>
              <a:rPr lang="en-US" sz="1600" dirty="0"/>
              <a:t>Offering a secure multi currency wallet to store transfer and manage multiple currency with own private key set by customers.</a:t>
            </a:r>
          </a:p>
          <a:p>
            <a:pPr algn="just"/>
            <a:r>
              <a:rPr lang="en-US" sz="2000" b="1" dirty="0"/>
              <a:t>Remittance Solution</a:t>
            </a:r>
          </a:p>
          <a:p>
            <a:pPr lvl="1" algn="just"/>
            <a:r>
              <a:rPr lang="en-IN" sz="1600" dirty="0"/>
              <a:t>Get a decentralized remittance platform that enables quick, secure, and efficient cross-border transactions.</a:t>
            </a:r>
          </a:p>
          <a:p>
            <a:pPr algn="just"/>
            <a:r>
              <a:rPr lang="en-IN" sz="2000" b="1" dirty="0"/>
              <a:t>Merchant Payment Gateway</a:t>
            </a:r>
          </a:p>
          <a:p>
            <a:pPr lvl="1" algn="just"/>
            <a:r>
              <a:rPr lang="en-IN" sz="1600" dirty="0"/>
              <a:t>Launch a trade finance platform that allows your users to seamlessly send or receive business payments from anyone in the world.</a:t>
            </a:r>
            <a:endParaRPr lang="en-US" sz="1600" dirty="0"/>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076" name="Picture 4" descr="Blockchain Banking Solutions | Applications | Software - Blockchain in  Banking Sector">
            <a:extLst>
              <a:ext uri="{FF2B5EF4-FFF2-40B4-BE49-F238E27FC236}">
                <a16:creationId xmlns:a16="http://schemas.microsoft.com/office/drawing/2014/main" id="{BC16E820-39FE-2340-9EDA-DC661B92AF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7559" y="2786397"/>
            <a:ext cx="3788994" cy="3211623"/>
          </a:xfrm>
          <a:prstGeom prst="rect">
            <a:avLst/>
          </a:prstGeom>
          <a:noFill/>
          <a:extLst>
            <a:ext uri="{909E8E84-426E-40DD-AFC4-6F175D3DCCD1}">
              <a14:hiddenFill xmlns:a14="http://schemas.microsoft.com/office/drawing/2010/main">
                <a:solidFill>
                  <a:srgbClr val="FFFFFF"/>
                </a:solidFill>
              </a14:hiddenFill>
            </a:ext>
          </a:extLst>
        </p:spPr>
      </p:pic>
      <p:sp>
        <p:nvSpPr>
          <p:cNvPr id="13" name="Date Placeholder 3">
            <a:extLst>
              <a:ext uri="{FF2B5EF4-FFF2-40B4-BE49-F238E27FC236}">
                <a16:creationId xmlns:a16="http://schemas.microsoft.com/office/drawing/2014/main" id="{7FF74273-50B2-E641-BB04-ACEB3B745AD5}"/>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15" name="Footer Placeholder 4">
            <a:extLst>
              <a:ext uri="{FF2B5EF4-FFF2-40B4-BE49-F238E27FC236}">
                <a16:creationId xmlns:a16="http://schemas.microsoft.com/office/drawing/2014/main" id="{C3B7ABA0-A19C-2848-96D1-EA6CFF960C80}"/>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7" name="Slide Number Placeholder 5">
            <a:extLst>
              <a:ext uri="{FF2B5EF4-FFF2-40B4-BE49-F238E27FC236}">
                <a16:creationId xmlns:a16="http://schemas.microsoft.com/office/drawing/2014/main" id="{E76B61D9-2BB8-FA4F-8919-35FE1EF14C2B}"/>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11</a:t>
            </a:fld>
            <a:endParaRPr lang="en-US" dirty="0"/>
          </a:p>
        </p:txBody>
      </p:sp>
    </p:spTree>
    <p:extLst>
      <p:ext uri="{BB962C8B-B14F-4D97-AF65-F5344CB8AC3E}">
        <p14:creationId xmlns:p14="http://schemas.microsoft.com/office/powerpoint/2010/main" val="2407232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8E4204-E0B9-4B47-B290-596C23659A3E}"/>
              </a:ext>
            </a:extLst>
          </p:cNvPr>
          <p:cNvSpPr>
            <a:spLocks noGrp="1"/>
          </p:cNvSpPr>
          <p:nvPr>
            <p:ph type="title"/>
          </p:nvPr>
        </p:nvSpPr>
        <p:spPr>
          <a:xfrm>
            <a:off x="643467" y="1698171"/>
            <a:ext cx="3962061" cy="4516360"/>
          </a:xfrm>
        </p:spPr>
        <p:txBody>
          <a:bodyPr anchor="t">
            <a:normAutofit/>
          </a:bodyPr>
          <a:lstStyle/>
          <a:p>
            <a:r>
              <a:rPr lang="en-US" sz="3600" dirty="0"/>
              <a:t>International Card Payment Security</a:t>
            </a:r>
          </a:p>
        </p:txBody>
      </p:sp>
      <p:sp>
        <p:nvSpPr>
          <p:cNvPr id="139" name="Rectangle 138">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3" name="Freeform: Shape 142">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5" name="Rectangle 144">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7FB9EBD-19A2-604C-B1F4-4B100080FA0A}"/>
              </a:ext>
            </a:extLst>
          </p:cNvPr>
          <p:cNvSpPr>
            <a:spLocks noGrp="1"/>
          </p:cNvSpPr>
          <p:nvPr>
            <p:ph idx="1"/>
          </p:nvPr>
        </p:nvSpPr>
        <p:spPr>
          <a:xfrm>
            <a:off x="5070020" y="1698170"/>
            <a:ext cx="6478513" cy="4516361"/>
          </a:xfrm>
        </p:spPr>
        <p:txBody>
          <a:bodyPr>
            <a:normAutofit/>
          </a:bodyPr>
          <a:lstStyle/>
          <a:p>
            <a:r>
              <a:rPr lang="en-IN" sz="1600" b="1" dirty="0"/>
              <a:t>Card Policy and Security </a:t>
            </a:r>
          </a:p>
          <a:p>
            <a:pPr lvl="1"/>
            <a:r>
              <a:rPr lang="en-IN" sz="1600" dirty="0"/>
              <a:t>The Card Policy and Security contract supports PCI DSS requirements to protect a cardholder’s information. </a:t>
            </a:r>
          </a:p>
          <a:p>
            <a:r>
              <a:rPr lang="en-IN" sz="1600" b="1" dirty="0"/>
              <a:t>Global Card Policies </a:t>
            </a:r>
          </a:p>
          <a:p>
            <a:pPr lvl="1"/>
            <a:r>
              <a:rPr lang="en-IN" sz="1600" dirty="0"/>
              <a:t>Each policy will have a unique ID which will get auto updated with the Global Card Policies in case of any updated is published and notification will be published.</a:t>
            </a:r>
            <a:r>
              <a:rPr lang="en-IN" sz="1600" dirty="0">
                <a:effectLst/>
              </a:rPr>
              <a:t> </a:t>
            </a:r>
            <a:endParaRPr lang="en-IN" sz="1600" dirty="0"/>
          </a:p>
          <a:p>
            <a:r>
              <a:rPr lang="en-IN" sz="1600" b="1" dirty="0"/>
              <a:t>Secure Access</a:t>
            </a:r>
          </a:p>
          <a:p>
            <a:pPr lvl="1"/>
            <a:r>
              <a:rPr lang="en-IN" sz="1600" dirty="0"/>
              <a:t>Our solution give operators control over what nodes can read, submit, verify and reverse transactions, it can restrict access and reduce the likelihood of outsider attacks using blockchain.</a:t>
            </a:r>
          </a:p>
          <a:p>
            <a:r>
              <a:rPr lang="en-IN" sz="1600" b="1" dirty="0"/>
              <a:t>National and International policies</a:t>
            </a:r>
          </a:p>
          <a:p>
            <a:pPr lvl="1"/>
            <a:r>
              <a:rPr lang="en-IN" sz="1600" dirty="0"/>
              <a:t>The central bank can define the national level policies within the Card Policy and Security contract to ensure all the transaction will be enforced to follow the same.</a:t>
            </a:r>
          </a:p>
        </p:txBody>
      </p:sp>
      <p:sp>
        <p:nvSpPr>
          <p:cNvPr id="147" name="Isosceles Triangle 146">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9" name="Isosceles Triangle 148">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2" name="Picture 8" descr="Diagram&#10;&#10;Description automatically generated">
            <a:extLst>
              <a:ext uri="{FF2B5EF4-FFF2-40B4-BE49-F238E27FC236}">
                <a16:creationId xmlns:a16="http://schemas.microsoft.com/office/drawing/2014/main" id="{DE6BC52E-E947-DC4A-A9A6-79B52D3BEC26}"/>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l="4202" r="4172"/>
          <a:stretch>
            <a:fillRect/>
          </a:stretch>
        </p:blipFill>
        <p:spPr bwMode="auto">
          <a:xfrm>
            <a:off x="639928" y="2688269"/>
            <a:ext cx="3790164" cy="2471560"/>
          </a:xfrm>
          <a:prstGeom prst="rect">
            <a:avLst/>
          </a:prstGeom>
          <a:noFill/>
          <a:extLst>
            <a:ext uri="{909E8E84-426E-40DD-AFC4-6F175D3DCCD1}">
              <a14:hiddenFill xmlns:a14="http://schemas.microsoft.com/office/drawing/2010/main">
                <a:solidFill>
                  <a:srgbClr val="FFFFFF"/>
                </a:solidFill>
              </a14:hiddenFill>
            </a:ext>
          </a:extLst>
        </p:spPr>
      </p:pic>
      <p:sp>
        <p:nvSpPr>
          <p:cNvPr id="23" name="Date Placeholder 3">
            <a:extLst>
              <a:ext uri="{FF2B5EF4-FFF2-40B4-BE49-F238E27FC236}">
                <a16:creationId xmlns:a16="http://schemas.microsoft.com/office/drawing/2014/main" id="{56CD0098-6104-624A-9929-D2DC2A5F5B9B}"/>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24" name="Footer Placeholder 4">
            <a:extLst>
              <a:ext uri="{FF2B5EF4-FFF2-40B4-BE49-F238E27FC236}">
                <a16:creationId xmlns:a16="http://schemas.microsoft.com/office/drawing/2014/main" id="{C7A69DBE-EC3F-8B45-B5F7-F8977D9310AF}"/>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25" name="Slide Number Placeholder 5">
            <a:extLst>
              <a:ext uri="{FF2B5EF4-FFF2-40B4-BE49-F238E27FC236}">
                <a16:creationId xmlns:a16="http://schemas.microsoft.com/office/drawing/2014/main" id="{3891871A-9273-2D4F-8128-92ADEDC5D6AA}"/>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12</a:t>
            </a:fld>
            <a:endParaRPr lang="en-US" dirty="0"/>
          </a:p>
        </p:txBody>
      </p:sp>
    </p:spTree>
    <p:extLst>
      <p:ext uri="{BB962C8B-B14F-4D97-AF65-F5344CB8AC3E}">
        <p14:creationId xmlns:p14="http://schemas.microsoft.com/office/powerpoint/2010/main" val="1137855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8E4204-E0B9-4B47-B290-596C23659A3E}"/>
              </a:ext>
            </a:extLst>
          </p:cNvPr>
          <p:cNvSpPr>
            <a:spLocks noGrp="1"/>
          </p:cNvSpPr>
          <p:nvPr>
            <p:ph type="title"/>
          </p:nvPr>
        </p:nvSpPr>
        <p:spPr>
          <a:xfrm>
            <a:off x="643467" y="1698171"/>
            <a:ext cx="3962061" cy="4516360"/>
          </a:xfrm>
        </p:spPr>
        <p:txBody>
          <a:bodyPr anchor="t">
            <a:normAutofit/>
          </a:bodyPr>
          <a:lstStyle/>
          <a:p>
            <a:r>
              <a:rPr lang="en-US" sz="3600" dirty="0"/>
              <a:t>Smart Contract for Trade Finance</a:t>
            </a:r>
          </a:p>
        </p:txBody>
      </p:sp>
      <p:sp>
        <p:nvSpPr>
          <p:cNvPr id="139" name="Rectangle 138">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3" name="Freeform: Shape 142">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5" name="Rectangle 144">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7FB9EBD-19A2-604C-B1F4-4B100080FA0A}"/>
              </a:ext>
            </a:extLst>
          </p:cNvPr>
          <p:cNvSpPr>
            <a:spLocks noGrp="1"/>
          </p:cNvSpPr>
          <p:nvPr>
            <p:ph idx="1"/>
          </p:nvPr>
        </p:nvSpPr>
        <p:spPr>
          <a:xfrm>
            <a:off x="5070020" y="1698170"/>
            <a:ext cx="6478513" cy="4516361"/>
          </a:xfrm>
        </p:spPr>
        <p:txBody>
          <a:bodyPr>
            <a:noAutofit/>
          </a:bodyPr>
          <a:lstStyle/>
          <a:p>
            <a:r>
              <a:rPr lang="en-IN" sz="1600" b="1" dirty="0"/>
              <a:t>Current Challenges</a:t>
            </a:r>
          </a:p>
          <a:p>
            <a:pPr lvl="1"/>
            <a:r>
              <a:rPr lang="en-IN" sz="1600" dirty="0"/>
              <a:t>RBI mandate the card tokenization by 2022 for all payment service provider.</a:t>
            </a:r>
          </a:p>
          <a:p>
            <a:pPr lvl="1"/>
            <a:r>
              <a:rPr lang="en-IN" sz="1600" dirty="0"/>
              <a:t>Generating random tokens for all card holder in a secure way.</a:t>
            </a:r>
          </a:p>
          <a:p>
            <a:pPr lvl="1"/>
            <a:r>
              <a:rPr lang="en-IN" sz="1600" dirty="0"/>
              <a:t>Securely generating tokens with formal security models and integrity checks across the service provider.</a:t>
            </a:r>
          </a:p>
          <a:p>
            <a:pPr lvl="1"/>
            <a:r>
              <a:rPr lang="en-IN" sz="1600" dirty="0"/>
              <a:t>Managing tokens in a multi-domain environment within a complex ecosystem with matched signature and response back.</a:t>
            </a:r>
          </a:p>
          <a:p>
            <a:pPr lvl="1"/>
            <a:r>
              <a:rPr lang="en-IN" sz="1600" dirty="0"/>
              <a:t>Securing tokens into a card data vault without any compliance fail.</a:t>
            </a:r>
          </a:p>
          <a:p>
            <a:r>
              <a:rPr lang="en-IN" sz="1600" b="1" dirty="0"/>
              <a:t>Our Solution’s Benefit</a:t>
            </a:r>
          </a:p>
          <a:p>
            <a:pPr lvl="1"/>
            <a:r>
              <a:rPr lang="en-IN" sz="1600" dirty="0"/>
              <a:t>Implementing its own tokenization system first in world across card network, Smart contract based Tokenization Service Provider (TSP).</a:t>
            </a:r>
          </a:p>
          <a:p>
            <a:pPr lvl="1"/>
            <a:r>
              <a:rPr lang="en-IN" sz="1600" dirty="0"/>
              <a:t>Providing access to the tokenization via a modern API, e.g. cloud-friendly and RESTful API.</a:t>
            </a:r>
          </a:p>
          <a:p>
            <a:pPr lvl="1"/>
            <a:r>
              <a:rPr lang="en-IN" sz="1600" dirty="0"/>
              <a:t>A one-way mathematical cryptographic hash, similar to SHA-256.</a:t>
            </a:r>
          </a:p>
          <a:p>
            <a:pPr lvl="1"/>
            <a:r>
              <a:rPr lang="en-IN" sz="1600" dirty="0"/>
              <a:t>Introducing irreversible hashes imply that it must be guarantee that hashes cannot be reversed for enhanced security.</a:t>
            </a:r>
          </a:p>
        </p:txBody>
      </p:sp>
      <p:sp>
        <p:nvSpPr>
          <p:cNvPr id="147" name="Isosceles Triangle 146">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9" name="Isosceles Triangle 148">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Date Placeholder 3">
            <a:extLst>
              <a:ext uri="{FF2B5EF4-FFF2-40B4-BE49-F238E27FC236}">
                <a16:creationId xmlns:a16="http://schemas.microsoft.com/office/drawing/2014/main" id="{56CD0098-6104-624A-9929-D2DC2A5F5B9B}"/>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24" name="Footer Placeholder 4">
            <a:extLst>
              <a:ext uri="{FF2B5EF4-FFF2-40B4-BE49-F238E27FC236}">
                <a16:creationId xmlns:a16="http://schemas.microsoft.com/office/drawing/2014/main" id="{C7A69DBE-EC3F-8B45-B5F7-F8977D9310AF}"/>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25" name="Slide Number Placeholder 5">
            <a:extLst>
              <a:ext uri="{FF2B5EF4-FFF2-40B4-BE49-F238E27FC236}">
                <a16:creationId xmlns:a16="http://schemas.microsoft.com/office/drawing/2014/main" id="{3891871A-9273-2D4F-8128-92ADEDC5D6AA}"/>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13</a:t>
            </a:fld>
            <a:endParaRPr lang="en-US" dirty="0"/>
          </a:p>
        </p:txBody>
      </p:sp>
      <p:pic>
        <p:nvPicPr>
          <p:cNvPr id="1028" name="Picture 4" descr="How Blockchain Could Disrupt Banking">
            <a:extLst>
              <a:ext uri="{FF2B5EF4-FFF2-40B4-BE49-F238E27FC236}">
                <a16:creationId xmlns:a16="http://schemas.microsoft.com/office/drawing/2014/main" id="{DE680462-4F09-7D44-A4D0-082F4F0F7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733" y="3165348"/>
            <a:ext cx="4605528" cy="2676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0733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8E4204-E0B9-4B47-B290-596C23659A3E}"/>
              </a:ext>
            </a:extLst>
          </p:cNvPr>
          <p:cNvSpPr>
            <a:spLocks noGrp="1"/>
          </p:cNvSpPr>
          <p:nvPr>
            <p:ph type="title"/>
          </p:nvPr>
        </p:nvSpPr>
        <p:spPr>
          <a:xfrm>
            <a:off x="643467" y="1698171"/>
            <a:ext cx="3962061" cy="4516360"/>
          </a:xfrm>
        </p:spPr>
        <p:txBody>
          <a:bodyPr anchor="t">
            <a:normAutofit/>
          </a:bodyPr>
          <a:lstStyle/>
          <a:p>
            <a:r>
              <a:rPr lang="en-US" sz="3600" dirty="0"/>
              <a:t>Card and Payment Tokenization</a:t>
            </a:r>
          </a:p>
        </p:txBody>
      </p:sp>
      <p:sp>
        <p:nvSpPr>
          <p:cNvPr id="139" name="Rectangle 138">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Freeform: Shape 140">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3" name="Freeform: Shape 142">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5" name="Rectangle 144">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7FB9EBD-19A2-604C-B1F4-4B100080FA0A}"/>
              </a:ext>
            </a:extLst>
          </p:cNvPr>
          <p:cNvSpPr>
            <a:spLocks noGrp="1"/>
          </p:cNvSpPr>
          <p:nvPr>
            <p:ph idx="1"/>
          </p:nvPr>
        </p:nvSpPr>
        <p:spPr>
          <a:xfrm>
            <a:off x="5070020" y="1698170"/>
            <a:ext cx="6478513" cy="4516361"/>
          </a:xfrm>
        </p:spPr>
        <p:txBody>
          <a:bodyPr>
            <a:noAutofit/>
          </a:bodyPr>
          <a:lstStyle/>
          <a:p>
            <a:pPr algn="just"/>
            <a:r>
              <a:rPr lang="en-IN" sz="1600" b="1" dirty="0"/>
              <a:t>Merchant Acquirer/Processor</a:t>
            </a:r>
          </a:p>
          <a:p>
            <a:pPr lvl="1" algn="just"/>
            <a:r>
              <a:rPr lang="en-IN" sz="1600" dirty="0"/>
              <a:t>A merchant acquirer or processor first needs to select a TSP and register as a token requestor (TR).</a:t>
            </a:r>
          </a:p>
          <a:p>
            <a:pPr algn="just"/>
            <a:r>
              <a:rPr lang="en-IN" sz="1600" b="1" dirty="0"/>
              <a:t>Token Service Providers</a:t>
            </a:r>
          </a:p>
          <a:p>
            <a:pPr lvl="1" algn="just"/>
            <a:r>
              <a:rPr lang="en-IN" sz="1600" dirty="0"/>
              <a:t>Infrastructure and Information ready solution involves defining and codifying token presentment modes for token-based transactions at the point of sale.</a:t>
            </a:r>
          </a:p>
          <a:p>
            <a:pPr algn="just"/>
            <a:r>
              <a:rPr lang="en-IN" sz="1600" b="1" dirty="0"/>
              <a:t>Multi-Pay Tokens</a:t>
            </a:r>
          </a:p>
          <a:p>
            <a:pPr lvl="1" algn="just"/>
            <a:r>
              <a:rPr lang="en-IN" sz="1600" dirty="0"/>
              <a:t>A multi-pay token is unique to a specific card used with a specific merchant these tokens are especially useful in CNP ( i.e. Monthly Bill Payment, e-commerce, etc.) transactions.</a:t>
            </a:r>
          </a:p>
          <a:p>
            <a:pPr algn="just"/>
            <a:r>
              <a:rPr lang="en-IN" sz="1600" b="1" dirty="0"/>
              <a:t>Data Storage</a:t>
            </a:r>
          </a:p>
          <a:p>
            <a:pPr lvl="1" algn="just"/>
            <a:r>
              <a:rPr lang="en-IN" sz="1600" dirty="0"/>
              <a:t>To help prevent potential breaches and reduce PCI scope and maintenance costs, merchants can use tokens to completely remove legacy and stored primary account numbers (PANs) in the card data environment (CDE).</a:t>
            </a:r>
          </a:p>
          <a:p>
            <a:pPr algn="just"/>
            <a:endParaRPr lang="en-IN" sz="1600" dirty="0"/>
          </a:p>
        </p:txBody>
      </p:sp>
      <p:sp>
        <p:nvSpPr>
          <p:cNvPr id="147" name="Isosceles Triangle 146">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9" name="Isosceles Triangle 148">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Date Placeholder 3">
            <a:extLst>
              <a:ext uri="{FF2B5EF4-FFF2-40B4-BE49-F238E27FC236}">
                <a16:creationId xmlns:a16="http://schemas.microsoft.com/office/drawing/2014/main" id="{56CD0098-6104-624A-9929-D2DC2A5F5B9B}"/>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24" name="Footer Placeholder 4">
            <a:extLst>
              <a:ext uri="{FF2B5EF4-FFF2-40B4-BE49-F238E27FC236}">
                <a16:creationId xmlns:a16="http://schemas.microsoft.com/office/drawing/2014/main" id="{C7A69DBE-EC3F-8B45-B5F7-F8977D9310AF}"/>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25" name="Slide Number Placeholder 5">
            <a:extLst>
              <a:ext uri="{FF2B5EF4-FFF2-40B4-BE49-F238E27FC236}">
                <a16:creationId xmlns:a16="http://schemas.microsoft.com/office/drawing/2014/main" id="{3891871A-9273-2D4F-8128-92ADEDC5D6AA}"/>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14</a:t>
            </a:fld>
            <a:endParaRPr lang="en-US" dirty="0"/>
          </a:p>
        </p:txBody>
      </p:sp>
      <p:pic>
        <p:nvPicPr>
          <p:cNvPr id="4" name="Picture 3">
            <a:extLst>
              <a:ext uri="{FF2B5EF4-FFF2-40B4-BE49-F238E27FC236}">
                <a16:creationId xmlns:a16="http://schemas.microsoft.com/office/drawing/2014/main" id="{0C249FEE-691E-5C49-AB0A-7546014E2F62}"/>
              </a:ext>
            </a:extLst>
          </p:cNvPr>
          <p:cNvPicPr>
            <a:picLocks noChangeAspect="1"/>
          </p:cNvPicPr>
          <p:nvPr/>
        </p:nvPicPr>
        <p:blipFill>
          <a:blip r:embed="rId2"/>
          <a:stretch>
            <a:fillRect/>
          </a:stretch>
        </p:blipFill>
        <p:spPr>
          <a:xfrm>
            <a:off x="230162" y="3074988"/>
            <a:ext cx="4609697" cy="2657992"/>
          </a:xfrm>
          <a:prstGeom prst="rect">
            <a:avLst/>
          </a:prstGeom>
        </p:spPr>
      </p:pic>
    </p:spTree>
    <p:extLst>
      <p:ext uri="{BB962C8B-B14F-4D97-AF65-F5344CB8AC3E}">
        <p14:creationId xmlns:p14="http://schemas.microsoft.com/office/powerpoint/2010/main" val="22458383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29" descr="Tying a bow in an arrangment of presents">
            <a:extLst>
              <a:ext uri="{FF2B5EF4-FFF2-40B4-BE49-F238E27FC236}">
                <a16:creationId xmlns:a16="http://schemas.microsoft.com/office/drawing/2014/main" id="{F25F2BCE-C4DB-4217-A1CB-60735BF462E5}"/>
              </a:ext>
            </a:extLst>
          </p:cNvPr>
          <p:cNvPicPr>
            <a:picLocks noChangeAspect="1"/>
          </p:cNvPicPr>
          <p:nvPr/>
        </p:nvPicPr>
        <p:blipFill rotWithShape="1">
          <a:blip r:embed="rId2"/>
          <a:srcRect l="2942" r="2941" b="-1"/>
          <a:stretch/>
        </p:blipFill>
        <p:spPr>
          <a:xfrm>
            <a:off x="2522356" y="10"/>
            <a:ext cx="9669642" cy="6857990"/>
          </a:xfrm>
          <a:prstGeom prst="rect">
            <a:avLst/>
          </a:prstGeom>
        </p:spPr>
      </p:pic>
      <p:sp>
        <p:nvSpPr>
          <p:cNvPr id="59" name="Rectangle 5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09F1CC8-37D9-ED4A-9454-F7682F686E4F}"/>
              </a:ext>
            </a:extLst>
          </p:cNvPr>
          <p:cNvSpPr>
            <a:spLocks noGrp="1"/>
          </p:cNvSpPr>
          <p:nvPr>
            <p:ph type="title"/>
          </p:nvPr>
        </p:nvSpPr>
        <p:spPr>
          <a:xfrm>
            <a:off x="838200" y="365125"/>
            <a:ext cx="3822189" cy="1899912"/>
          </a:xfrm>
        </p:spPr>
        <p:txBody>
          <a:bodyPr vert="horz" lIns="91440" tIns="45720" rIns="91440" bIns="45720" rtlCol="0" anchor="ctr">
            <a:normAutofit/>
          </a:bodyPr>
          <a:lstStyle/>
          <a:p>
            <a:r>
              <a:rPr lang="en-US" sz="4000"/>
              <a:t>Thank You!</a:t>
            </a:r>
          </a:p>
        </p:txBody>
      </p:sp>
      <p:sp>
        <p:nvSpPr>
          <p:cNvPr id="31" name="Title 1">
            <a:extLst>
              <a:ext uri="{FF2B5EF4-FFF2-40B4-BE49-F238E27FC236}">
                <a16:creationId xmlns:a16="http://schemas.microsoft.com/office/drawing/2014/main" id="{1A71BB31-9FF8-3041-8D04-CB1C1C063010}"/>
              </a:ext>
            </a:extLst>
          </p:cNvPr>
          <p:cNvSpPr txBox="1">
            <a:spLocks/>
          </p:cNvSpPr>
          <p:nvPr/>
        </p:nvSpPr>
        <p:spPr>
          <a:xfrm>
            <a:off x="838200" y="2434201"/>
            <a:ext cx="3822189" cy="3742762"/>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228600">
              <a:spcAft>
                <a:spcPts val="600"/>
              </a:spcAft>
              <a:buFont typeface="Arial" panose="020B0604020202020204" pitchFamily="34" charset="0"/>
              <a:buChar char="•"/>
            </a:pPr>
            <a:r>
              <a:rPr lang="en-US" sz="1400" b="1" dirty="0">
                <a:latin typeface="+mn-lt"/>
                <a:ea typeface="+mn-ea"/>
                <a:cs typeface="+mn-cs"/>
              </a:rPr>
              <a:t>Contact Us</a:t>
            </a:r>
          </a:p>
          <a:p>
            <a:pPr marL="285750" indent="-228600">
              <a:spcAft>
                <a:spcPts val="600"/>
              </a:spcAft>
              <a:buFont typeface="Arial" panose="020B0604020202020204" pitchFamily="34" charset="0"/>
              <a:buChar char="•"/>
            </a:pPr>
            <a:r>
              <a:rPr lang="en-US" sz="1400" b="1" dirty="0">
                <a:latin typeface="+mn-lt"/>
                <a:ea typeface="+mn-ea"/>
                <a:cs typeface="+mn-cs"/>
              </a:rPr>
              <a:t>India</a:t>
            </a:r>
          </a:p>
          <a:p>
            <a:pPr marL="274638">
              <a:spcAft>
                <a:spcPts val="600"/>
              </a:spcAft>
            </a:pPr>
            <a:r>
              <a:rPr lang="en-US" sz="1400" dirty="0">
                <a:latin typeface="+mn-lt"/>
                <a:ea typeface="+mn-ea"/>
                <a:cs typeface="+mn-cs"/>
              </a:rPr>
              <a:t>IntelOra Resources and Developments LLP</a:t>
            </a:r>
            <a:br>
              <a:rPr lang="en-US" sz="1400" dirty="0">
                <a:latin typeface="+mn-lt"/>
                <a:ea typeface="+mn-ea"/>
                <a:cs typeface="+mn-cs"/>
              </a:rPr>
            </a:br>
            <a:r>
              <a:rPr lang="en-US" sz="1400" dirty="0">
                <a:latin typeface="+mn-lt"/>
                <a:ea typeface="+mn-ea"/>
                <a:cs typeface="+mn-cs"/>
              </a:rPr>
              <a:t>Sai Priya Environ, Electronic City Phase 1,</a:t>
            </a:r>
            <a:br>
              <a:rPr lang="en-US" sz="1400" dirty="0">
                <a:latin typeface="+mn-lt"/>
                <a:ea typeface="+mn-ea"/>
                <a:cs typeface="+mn-cs"/>
              </a:rPr>
            </a:br>
            <a:r>
              <a:rPr lang="en-US" sz="1400" dirty="0">
                <a:latin typeface="+mn-lt"/>
                <a:ea typeface="+mn-ea"/>
                <a:cs typeface="+mn-cs"/>
              </a:rPr>
              <a:t>Bengaluru, Karnataka. Pin Code: 560100</a:t>
            </a:r>
          </a:p>
          <a:p>
            <a:pPr marL="285750" indent="-228600">
              <a:spcAft>
                <a:spcPts val="600"/>
              </a:spcAft>
              <a:buFont typeface="Arial" panose="020B0604020202020204" pitchFamily="34" charset="0"/>
              <a:buChar char="•"/>
            </a:pPr>
            <a:r>
              <a:rPr lang="en-US" sz="1400" b="1" dirty="0">
                <a:latin typeface="+mn-lt"/>
                <a:ea typeface="+mn-ea"/>
                <a:cs typeface="+mn-cs"/>
              </a:rPr>
              <a:t>USA</a:t>
            </a:r>
          </a:p>
          <a:p>
            <a:pPr marL="274638"/>
            <a:r>
              <a:rPr lang="en-US" sz="1400" dirty="0">
                <a:latin typeface="+mn-lt"/>
                <a:ea typeface="+mn-ea"/>
                <a:cs typeface="+mn-cs"/>
              </a:rPr>
              <a:t>IntelOra Resources and Developments LLC</a:t>
            </a:r>
            <a:br>
              <a:rPr lang="en-US" sz="1400" dirty="0">
                <a:latin typeface="+mn-lt"/>
                <a:ea typeface="+mn-ea"/>
                <a:cs typeface="+mn-cs"/>
              </a:rPr>
            </a:br>
            <a:r>
              <a:rPr lang="en-US" sz="1400" dirty="0">
                <a:latin typeface="+mn-lt"/>
                <a:ea typeface="+mn-ea"/>
                <a:cs typeface="+mn-cs"/>
              </a:rPr>
              <a:t>4293 N. Placita De Susana, Tucson, Arizona. USA. Zipp Code: 85718</a:t>
            </a:r>
          </a:p>
          <a:p>
            <a:pPr indent="-228600">
              <a:spcAft>
                <a:spcPts val="600"/>
              </a:spcAft>
              <a:buFont typeface="Arial" panose="020B0604020202020204" pitchFamily="34" charset="0"/>
              <a:buChar char="•"/>
            </a:pPr>
            <a:endParaRPr lang="en-US" sz="1400" dirty="0">
              <a:latin typeface="+mn-lt"/>
              <a:ea typeface="+mn-ea"/>
              <a:cs typeface="+mn-cs"/>
            </a:endParaRPr>
          </a:p>
          <a:p>
            <a:pPr indent="-228600">
              <a:spcAft>
                <a:spcPts val="600"/>
              </a:spcAft>
              <a:buFont typeface="Arial" panose="020B0604020202020204" pitchFamily="34" charset="0"/>
              <a:buChar char="•"/>
            </a:pPr>
            <a:r>
              <a:rPr lang="en-US" sz="1400" dirty="0">
                <a:latin typeface="+mn-lt"/>
                <a:ea typeface="+mn-ea"/>
                <a:cs typeface="+mn-cs"/>
              </a:rPr>
              <a:t>E-Mail</a:t>
            </a:r>
          </a:p>
          <a:p>
            <a:pPr indent="-228600">
              <a:spcAft>
                <a:spcPts val="600"/>
              </a:spcAft>
              <a:buFont typeface="Arial" panose="020B0604020202020204" pitchFamily="34" charset="0"/>
              <a:buChar char="•"/>
            </a:pPr>
            <a:r>
              <a:rPr lang="en-US" sz="1400" dirty="0">
                <a:latin typeface="+mn-lt"/>
                <a:ea typeface="+mn-ea"/>
                <a:cs typeface="+mn-cs"/>
                <a:hlinkClick r:id="rId3"/>
              </a:rPr>
              <a:t>info@intelora.co.in</a:t>
            </a:r>
            <a:endParaRPr lang="en-US" sz="1400" dirty="0">
              <a:latin typeface="+mn-lt"/>
              <a:ea typeface="+mn-ea"/>
              <a:cs typeface="+mn-cs"/>
            </a:endParaRPr>
          </a:p>
          <a:p>
            <a:pPr indent="-228600">
              <a:spcAft>
                <a:spcPts val="600"/>
              </a:spcAft>
              <a:buFont typeface="Arial" panose="020B0604020202020204" pitchFamily="34" charset="0"/>
              <a:buChar char="•"/>
            </a:pPr>
            <a:r>
              <a:rPr lang="en-US" sz="1400" dirty="0">
                <a:latin typeface="+mn-lt"/>
                <a:ea typeface="+mn-ea"/>
                <a:cs typeface="+mn-cs"/>
              </a:rPr>
              <a:t>Call / WhatsApp</a:t>
            </a:r>
          </a:p>
          <a:p>
            <a:pPr indent="-228600">
              <a:spcAft>
                <a:spcPts val="600"/>
              </a:spcAft>
              <a:buFont typeface="Arial" panose="020B0604020202020204" pitchFamily="34" charset="0"/>
              <a:buChar char="•"/>
            </a:pPr>
            <a:r>
              <a:rPr lang="en-US" sz="1400" dirty="0">
                <a:latin typeface="+mn-lt"/>
                <a:ea typeface="+mn-ea"/>
                <a:cs typeface="+mn-cs"/>
              </a:rPr>
              <a:t>(0091)-930-604-9136</a:t>
            </a:r>
          </a:p>
          <a:p>
            <a:pPr indent="-228600">
              <a:spcAft>
                <a:spcPts val="600"/>
              </a:spcAft>
              <a:buFont typeface="Arial" panose="020B0604020202020204" pitchFamily="34" charset="0"/>
              <a:buChar char="•"/>
            </a:pPr>
            <a:endParaRPr lang="en-US" sz="1400" dirty="0">
              <a:latin typeface="+mn-lt"/>
              <a:ea typeface="+mn-ea"/>
              <a:cs typeface="+mn-cs"/>
            </a:endParaRPr>
          </a:p>
        </p:txBody>
      </p:sp>
      <p:sp>
        <p:nvSpPr>
          <p:cNvPr id="42" name="Footer Placeholder 4">
            <a:extLst>
              <a:ext uri="{FF2B5EF4-FFF2-40B4-BE49-F238E27FC236}">
                <a16:creationId xmlns:a16="http://schemas.microsoft.com/office/drawing/2014/main" id="{A1B99C7D-A372-2A48-85AC-9D9AE1D27EC1}"/>
              </a:ext>
            </a:extLst>
          </p:cNvPr>
          <p:cNvSpPr>
            <a:spLocks noGrp="1"/>
          </p:cNvSpPr>
          <p:nvPr>
            <p:ph type="ftr" sz="quarter" idx="3"/>
          </p:nvPr>
        </p:nvSpPr>
        <p:spPr>
          <a:xfrm>
            <a:off x="3689498" y="6356350"/>
            <a:ext cx="5980146" cy="365125"/>
          </a:xfrm>
          <a:prstGeom prst="rect">
            <a:avLst/>
          </a:prstGeom>
        </p:spPr>
        <p:txBody>
          <a:bodyPr vert="horz" lIns="91440" tIns="45720" rIns="91440" bIns="45720" rtlCol="0" anchor="ctr">
            <a:normAutofit/>
          </a:bodyPr>
          <a:lstStyle>
            <a:lvl1pPr algn="ctr">
              <a:defRPr lang="en-IN" sz="1100" b="0" i="0" smtClean="0">
                <a:effectLst/>
              </a:defRPr>
            </a:lvl1pPr>
          </a:lstStyle>
          <a:p>
            <a:pPr>
              <a:lnSpc>
                <a:spcPct val="90000"/>
              </a:lnSpc>
              <a:spcAft>
                <a:spcPts val="600"/>
              </a:spcAft>
              <a:defRPr/>
            </a:pPr>
            <a:r>
              <a:rPr lang="en-US" kern="1200" dirty="0">
                <a:solidFill>
                  <a:schemeClr val="bg1"/>
                </a:solidFill>
                <a:latin typeface="Calibri" panose="020F0502020204030204"/>
                <a:ea typeface="+mn-ea"/>
                <a:cs typeface="+mn-cs"/>
              </a:rPr>
              <a:t>Copyright © 2019-2021 All rights reserved.</a:t>
            </a:r>
          </a:p>
        </p:txBody>
      </p:sp>
    </p:spTree>
    <p:extLst>
      <p:ext uri="{BB962C8B-B14F-4D97-AF65-F5344CB8AC3E}">
        <p14:creationId xmlns:p14="http://schemas.microsoft.com/office/powerpoint/2010/main" val="1005143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AB3E3C9-9BF9-BE41-9F20-535F24C8BC11}"/>
              </a:ext>
            </a:extLst>
          </p:cNvPr>
          <p:cNvSpPr>
            <a:spLocks noGrp="1"/>
          </p:cNvSpPr>
          <p:nvPr>
            <p:ph type="title"/>
          </p:nvPr>
        </p:nvSpPr>
        <p:spPr>
          <a:xfrm>
            <a:off x="643467" y="321734"/>
            <a:ext cx="10905066" cy="1135737"/>
          </a:xfrm>
        </p:spPr>
        <p:txBody>
          <a:bodyPr>
            <a:normAutofit/>
          </a:bodyPr>
          <a:lstStyle/>
          <a:p>
            <a:r>
              <a:rPr lang="en-US" sz="3600" dirty="0"/>
              <a:t>Introduction</a:t>
            </a:r>
          </a:p>
        </p:txBody>
      </p:sp>
      <p:sp>
        <p:nvSpPr>
          <p:cNvPr id="3" name="Content Placeholder 2">
            <a:extLst>
              <a:ext uri="{FF2B5EF4-FFF2-40B4-BE49-F238E27FC236}">
                <a16:creationId xmlns:a16="http://schemas.microsoft.com/office/drawing/2014/main" id="{F4DA5262-2F58-5048-9A44-EBAD29885568}"/>
              </a:ext>
            </a:extLst>
          </p:cNvPr>
          <p:cNvSpPr>
            <a:spLocks noGrp="1"/>
          </p:cNvSpPr>
          <p:nvPr>
            <p:ph idx="1"/>
          </p:nvPr>
        </p:nvSpPr>
        <p:spPr>
          <a:xfrm>
            <a:off x="643467" y="1782981"/>
            <a:ext cx="10905066" cy="4393982"/>
          </a:xfrm>
        </p:spPr>
        <p:txBody>
          <a:bodyPr>
            <a:normAutofit lnSpcReduction="10000"/>
          </a:bodyPr>
          <a:lstStyle/>
          <a:p>
            <a:pPr marL="0" indent="0" algn="ctr">
              <a:spcBef>
                <a:spcPts val="1200"/>
              </a:spcBef>
              <a:spcAft>
                <a:spcPts val="1200"/>
              </a:spcAft>
              <a:buNone/>
            </a:pPr>
            <a:r>
              <a:rPr lang="en-IN" sz="2400" b="1" dirty="0"/>
              <a:t>“We are building an all-encompassing product suite specialising in DeFi solutions.”</a:t>
            </a:r>
            <a:endParaRPr lang="en-US" sz="2400" b="1" dirty="0"/>
          </a:p>
          <a:p>
            <a:pPr marL="0" indent="0" algn="ctr">
              <a:lnSpc>
                <a:spcPct val="114000"/>
              </a:lnSpc>
              <a:spcBef>
                <a:spcPts val="600"/>
              </a:spcBef>
              <a:spcAft>
                <a:spcPts val="600"/>
              </a:spcAft>
              <a:buNone/>
            </a:pPr>
            <a:r>
              <a:rPr lang="en-IN" sz="2000" dirty="0"/>
              <a:t>These solutions include a complete banking solution, virtual card, cross border payment solution, retail and corporate banking suit, wallet (Crypto-Fiat-Crypto), decentralised exchange and a customized blockchain, which are designed for individuals and enterprise users alike.</a:t>
            </a:r>
          </a:p>
          <a:p>
            <a:pPr marL="0" indent="0" algn="ctr">
              <a:lnSpc>
                <a:spcPct val="114000"/>
              </a:lnSpc>
              <a:spcBef>
                <a:spcPts val="600"/>
              </a:spcBef>
              <a:spcAft>
                <a:spcPts val="600"/>
              </a:spcAft>
              <a:buNone/>
            </a:pPr>
            <a:r>
              <a:rPr lang="en-IN" sz="2000" dirty="0"/>
              <a:t>We also offer revolutionary automated market maker built from scratch. It enables reduced slippage, cross-pairing of all tokens across every asset pool, and completely mitigates impermanent loss for liquidity providers.</a:t>
            </a:r>
          </a:p>
          <a:p>
            <a:pPr marL="0" indent="0" algn="ctr">
              <a:lnSpc>
                <a:spcPct val="114000"/>
              </a:lnSpc>
              <a:spcBef>
                <a:spcPts val="600"/>
              </a:spcBef>
              <a:spcAft>
                <a:spcPts val="600"/>
              </a:spcAft>
              <a:buNone/>
            </a:pPr>
            <a:r>
              <a:rPr lang="en-IN" sz="2000" dirty="0"/>
              <a:t>blockchain catered towards an on-ramp for traditional finance use cases. It will serve as a settlement layer for financial institutions and open up new verticals in the CeFi and DeFi sectors.</a:t>
            </a:r>
          </a:p>
          <a:p>
            <a:pPr marL="0" indent="0" algn="ctr">
              <a:lnSpc>
                <a:spcPct val="114000"/>
              </a:lnSpc>
              <a:spcBef>
                <a:spcPts val="600"/>
              </a:spcBef>
              <a:spcAft>
                <a:spcPts val="600"/>
              </a:spcAft>
              <a:buNone/>
            </a:pPr>
            <a:r>
              <a:rPr lang="en-IN" sz="2000" dirty="0"/>
              <a:t>Loan Management, Insurance Management to prevent </a:t>
            </a:r>
            <a:r>
              <a:rPr lang="en-IN" sz="2000" dirty="0">
                <a:effectLst/>
              </a:rPr>
              <a:t>loss insurance and single-side staking. Smart contract based loan and insurance solutions for banks / financial institute.</a:t>
            </a:r>
            <a:endParaRPr lang="en-IN"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Date Placeholder 3">
            <a:extLst>
              <a:ext uri="{FF2B5EF4-FFF2-40B4-BE49-F238E27FC236}">
                <a16:creationId xmlns:a16="http://schemas.microsoft.com/office/drawing/2014/main" id="{97A79632-D177-114F-B51D-27A4C5AC37AB}"/>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11" name="Footer Placeholder 4">
            <a:extLst>
              <a:ext uri="{FF2B5EF4-FFF2-40B4-BE49-F238E27FC236}">
                <a16:creationId xmlns:a16="http://schemas.microsoft.com/office/drawing/2014/main" id="{3B55ED0E-AC5A-FA4E-95CA-454C2A9D660A}"/>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3" name="Slide Number Placeholder 5">
            <a:extLst>
              <a:ext uri="{FF2B5EF4-FFF2-40B4-BE49-F238E27FC236}">
                <a16:creationId xmlns:a16="http://schemas.microsoft.com/office/drawing/2014/main" id="{B5262E9B-D8DF-9245-A263-27C834B09676}"/>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2</a:t>
            </a:fld>
            <a:endParaRPr lang="en-US" dirty="0"/>
          </a:p>
        </p:txBody>
      </p:sp>
    </p:spTree>
    <p:extLst>
      <p:ext uri="{BB962C8B-B14F-4D97-AF65-F5344CB8AC3E}">
        <p14:creationId xmlns:p14="http://schemas.microsoft.com/office/powerpoint/2010/main" val="17354438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E856542-9C93-DA46-A55A-7E9FFA5FDA05}"/>
              </a:ext>
            </a:extLst>
          </p:cNvPr>
          <p:cNvSpPr>
            <a:spLocks noGrp="1"/>
          </p:cNvSpPr>
          <p:nvPr>
            <p:ph type="title"/>
          </p:nvPr>
        </p:nvSpPr>
        <p:spPr>
          <a:xfrm>
            <a:off x="643467" y="1698171"/>
            <a:ext cx="3962061" cy="4516360"/>
          </a:xfrm>
        </p:spPr>
        <p:txBody>
          <a:bodyPr anchor="t">
            <a:normAutofit/>
          </a:bodyPr>
          <a:lstStyle/>
          <a:p>
            <a:r>
              <a:rPr lang="en-US" sz="3600" dirty="0"/>
              <a:t>Overview</a:t>
            </a:r>
          </a:p>
        </p:txBody>
      </p:sp>
      <p:sp>
        <p:nvSpPr>
          <p:cNvPr id="23" name="Rectangle 22">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24">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Shape 26">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Rectangle 28">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460A69A7-B840-9841-B826-3A4D3DCA3462}"/>
              </a:ext>
            </a:extLst>
          </p:cNvPr>
          <p:cNvSpPr>
            <a:spLocks noGrp="1"/>
          </p:cNvSpPr>
          <p:nvPr>
            <p:ph idx="1"/>
          </p:nvPr>
        </p:nvSpPr>
        <p:spPr>
          <a:xfrm>
            <a:off x="5070020" y="1698170"/>
            <a:ext cx="6478513" cy="4516361"/>
          </a:xfrm>
        </p:spPr>
        <p:txBody>
          <a:bodyPr>
            <a:normAutofit/>
          </a:bodyPr>
          <a:lstStyle/>
          <a:p>
            <a:r>
              <a:rPr lang="en-IN" sz="1600" b="1" dirty="0"/>
              <a:t>Payments: </a:t>
            </a:r>
            <a:r>
              <a:rPr lang="en-IN" sz="1600" dirty="0"/>
              <a:t>By establishing a decentralized ledger for payments, Our platform could facilitate faster payments at lower fees than banks.</a:t>
            </a:r>
          </a:p>
          <a:p>
            <a:r>
              <a:rPr lang="en-IN" sz="1600" b="1" dirty="0"/>
              <a:t>Clearance and Settlement Systems:</a:t>
            </a:r>
            <a:r>
              <a:rPr lang="en-IN" sz="1600" dirty="0"/>
              <a:t> Distributed ledgers can reduce operational costs and bring us closer to real-time transactions between financial institutions.</a:t>
            </a:r>
          </a:p>
          <a:p>
            <a:r>
              <a:rPr lang="en-IN" sz="1600" b="1" dirty="0"/>
              <a:t>Securities:</a:t>
            </a:r>
            <a:r>
              <a:rPr lang="en-IN" sz="1600" dirty="0"/>
              <a:t> By tokenizing traditional securities such as stocks, bonds, and alternative assets — and placing them on customized blockchain which create more efficient, interoperable capital markets.</a:t>
            </a:r>
          </a:p>
          <a:p>
            <a:r>
              <a:rPr lang="en-IN" sz="1600" b="1" dirty="0"/>
              <a:t>Loans and Credit:</a:t>
            </a:r>
            <a:r>
              <a:rPr lang="en-IN" sz="1600" dirty="0"/>
              <a:t> By removing the need for gatekeepers in the loan and credit industry, our blockchain based solution can make it more secure to borrow money and provide lower interest rates.</a:t>
            </a:r>
          </a:p>
          <a:p>
            <a:r>
              <a:rPr lang="en-IN" sz="1600" b="1" dirty="0"/>
              <a:t>Trade Finance: </a:t>
            </a:r>
            <a:r>
              <a:rPr lang="en-IN" sz="1600" dirty="0"/>
              <a:t>By replacing the cumbersome, paper-heavy bills of lading process in the trade finance industry, Our solution can create more transparency, security, and trust among trade parties globally.</a:t>
            </a:r>
          </a:p>
          <a:p>
            <a:r>
              <a:rPr lang="en-IN" sz="1600" b="1" dirty="0"/>
              <a:t>Customer KYC and Fraud Prevention: </a:t>
            </a:r>
            <a:r>
              <a:rPr lang="en-IN" sz="1600" dirty="0"/>
              <a:t>By storing customer information on decentralized blocks, blockchain technology can make it easier and safer to share information between financial institutions.</a:t>
            </a:r>
          </a:p>
        </p:txBody>
      </p:sp>
      <p:sp>
        <p:nvSpPr>
          <p:cNvPr id="31" name="Isosceles Triangle 30">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Isosceles Triangle 32">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Picture 3">
            <a:extLst>
              <a:ext uri="{FF2B5EF4-FFF2-40B4-BE49-F238E27FC236}">
                <a16:creationId xmlns:a16="http://schemas.microsoft.com/office/drawing/2014/main" id="{926B86F2-CA5F-6246-9E2A-3D14483997F9}"/>
              </a:ext>
            </a:extLst>
          </p:cNvPr>
          <p:cNvPicPr>
            <a:picLocks noChangeAspect="1"/>
          </p:cNvPicPr>
          <p:nvPr/>
        </p:nvPicPr>
        <p:blipFill>
          <a:blip r:embed="rId2"/>
          <a:stretch>
            <a:fillRect/>
          </a:stretch>
        </p:blipFill>
        <p:spPr>
          <a:xfrm>
            <a:off x="640106" y="2356301"/>
            <a:ext cx="3695700" cy="3759200"/>
          </a:xfrm>
          <a:prstGeom prst="rect">
            <a:avLst/>
          </a:prstGeom>
        </p:spPr>
      </p:pic>
      <p:sp>
        <p:nvSpPr>
          <p:cNvPr id="18" name="Date Placeholder 3">
            <a:extLst>
              <a:ext uri="{FF2B5EF4-FFF2-40B4-BE49-F238E27FC236}">
                <a16:creationId xmlns:a16="http://schemas.microsoft.com/office/drawing/2014/main" id="{510DA102-9D84-7247-9A28-672A0365F2DE}"/>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19" name="Footer Placeholder 4">
            <a:extLst>
              <a:ext uri="{FF2B5EF4-FFF2-40B4-BE49-F238E27FC236}">
                <a16:creationId xmlns:a16="http://schemas.microsoft.com/office/drawing/2014/main" id="{CD229073-3C7C-5D4C-8775-FEBB3120FC86}"/>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20" name="Slide Number Placeholder 5">
            <a:extLst>
              <a:ext uri="{FF2B5EF4-FFF2-40B4-BE49-F238E27FC236}">
                <a16:creationId xmlns:a16="http://schemas.microsoft.com/office/drawing/2014/main" id="{FC96276F-0A5B-FC4C-9297-4EB37320D540}"/>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3</a:t>
            </a:fld>
            <a:endParaRPr lang="en-US" dirty="0"/>
          </a:p>
        </p:txBody>
      </p:sp>
    </p:spTree>
    <p:extLst>
      <p:ext uri="{BB962C8B-B14F-4D97-AF65-F5344CB8AC3E}">
        <p14:creationId xmlns:p14="http://schemas.microsoft.com/office/powerpoint/2010/main" val="1495277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BDBC680-35EF-BD4F-914F-EAC497FF8453}"/>
              </a:ext>
            </a:extLst>
          </p:cNvPr>
          <p:cNvSpPr>
            <a:spLocks noGrp="1"/>
          </p:cNvSpPr>
          <p:nvPr>
            <p:ph type="title"/>
          </p:nvPr>
        </p:nvSpPr>
        <p:spPr>
          <a:xfrm>
            <a:off x="643467" y="321734"/>
            <a:ext cx="10905066" cy="1135737"/>
          </a:xfrm>
        </p:spPr>
        <p:txBody>
          <a:bodyPr>
            <a:normAutofit/>
          </a:bodyPr>
          <a:lstStyle/>
          <a:p>
            <a:r>
              <a:rPr lang="en-IN" sz="3600" b="1" dirty="0"/>
              <a:t>Our Platform and Services</a:t>
            </a:r>
            <a:endParaRPr lang="en-US" sz="3600" dirty="0"/>
          </a:p>
        </p:txBody>
      </p:sp>
      <p:grpSp>
        <p:nvGrpSpPr>
          <p:cNvPr id="17" name="Group 13">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5" name="Isosceles Triangle 14">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a:extLst>
              <a:ext uri="{FF2B5EF4-FFF2-40B4-BE49-F238E27FC236}">
                <a16:creationId xmlns:a16="http://schemas.microsoft.com/office/drawing/2014/main" id="{64CDEB95-93CD-3D4C-B862-48341E3B5E55}"/>
              </a:ext>
            </a:extLst>
          </p:cNvPr>
          <p:cNvPicPr>
            <a:picLocks noChangeAspect="1"/>
          </p:cNvPicPr>
          <p:nvPr/>
        </p:nvPicPr>
        <p:blipFill>
          <a:blip r:embed="rId2"/>
          <a:stretch>
            <a:fillRect/>
          </a:stretch>
        </p:blipFill>
        <p:spPr>
          <a:xfrm>
            <a:off x="643466" y="1373957"/>
            <a:ext cx="10905066" cy="5162309"/>
          </a:xfrm>
          <a:prstGeom prst="rect">
            <a:avLst/>
          </a:prstGeom>
        </p:spPr>
      </p:pic>
      <p:grpSp>
        <p:nvGrpSpPr>
          <p:cNvPr id="18" name="Group 17">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9" name="Rectangle 18">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Isosceles Triangle 19">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Date Placeholder 3">
            <a:extLst>
              <a:ext uri="{FF2B5EF4-FFF2-40B4-BE49-F238E27FC236}">
                <a16:creationId xmlns:a16="http://schemas.microsoft.com/office/drawing/2014/main" id="{E061EB93-D5F9-B246-B8E2-57E574D84566}"/>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29" name="Footer Placeholder 4">
            <a:extLst>
              <a:ext uri="{FF2B5EF4-FFF2-40B4-BE49-F238E27FC236}">
                <a16:creationId xmlns:a16="http://schemas.microsoft.com/office/drawing/2014/main" id="{DA0B0C11-7789-EF41-A1D7-F1FEF0BB53A2}"/>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30" name="Slide Number Placeholder 5">
            <a:extLst>
              <a:ext uri="{FF2B5EF4-FFF2-40B4-BE49-F238E27FC236}">
                <a16:creationId xmlns:a16="http://schemas.microsoft.com/office/drawing/2014/main" id="{C83E832E-7F03-3F49-8A95-E38022B398E8}"/>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4</a:t>
            </a:fld>
            <a:endParaRPr lang="en-US" dirty="0"/>
          </a:p>
        </p:txBody>
      </p:sp>
    </p:spTree>
    <p:extLst>
      <p:ext uri="{BB962C8B-B14F-4D97-AF65-F5344CB8AC3E}">
        <p14:creationId xmlns:p14="http://schemas.microsoft.com/office/powerpoint/2010/main" val="31714135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Title 1">
            <a:extLst>
              <a:ext uri="{FF2B5EF4-FFF2-40B4-BE49-F238E27FC236}">
                <a16:creationId xmlns:a16="http://schemas.microsoft.com/office/drawing/2014/main" id="{03782A0C-DD33-434E-9A3B-139339BE8CAF}"/>
              </a:ext>
            </a:extLst>
          </p:cNvPr>
          <p:cNvSpPr>
            <a:spLocks noGrp="1"/>
          </p:cNvSpPr>
          <p:nvPr>
            <p:ph type="title"/>
          </p:nvPr>
        </p:nvSpPr>
        <p:spPr>
          <a:xfrm>
            <a:off x="838200" y="365125"/>
            <a:ext cx="10515600" cy="1325563"/>
          </a:xfrm>
        </p:spPr>
        <p:txBody>
          <a:bodyPr/>
          <a:lstStyle/>
          <a:p>
            <a:r>
              <a:rPr lang="en-US" dirty="0"/>
              <a:t>Our Offerings</a:t>
            </a:r>
          </a:p>
        </p:txBody>
      </p:sp>
      <p:sp>
        <p:nvSpPr>
          <p:cNvPr id="38" name="Rounded Rectangle 37">
            <a:extLst>
              <a:ext uri="{FF2B5EF4-FFF2-40B4-BE49-F238E27FC236}">
                <a16:creationId xmlns:a16="http://schemas.microsoft.com/office/drawing/2014/main" id="{F3A8A03D-5BDC-E44B-A289-6B4BA899854E}"/>
              </a:ext>
            </a:extLst>
          </p:cNvPr>
          <p:cNvSpPr/>
          <p:nvPr/>
        </p:nvSpPr>
        <p:spPr>
          <a:xfrm>
            <a:off x="1072054" y="1690689"/>
            <a:ext cx="3100552" cy="9987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Retail Banking</a:t>
            </a:r>
          </a:p>
        </p:txBody>
      </p:sp>
      <p:sp>
        <p:nvSpPr>
          <p:cNvPr id="39" name="Rounded Rectangle 38">
            <a:extLst>
              <a:ext uri="{FF2B5EF4-FFF2-40B4-BE49-F238E27FC236}">
                <a16:creationId xmlns:a16="http://schemas.microsoft.com/office/drawing/2014/main" id="{462E1C34-4F67-014E-8E42-7AF2DD0A2C76}"/>
              </a:ext>
            </a:extLst>
          </p:cNvPr>
          <p:cNvSpPr/>
          <p:nvPr/>
        </p:nvSpPr>
        <p:spPr>
          <a:xfrm>
            <a:off x="4376437" y="1690689"/>
            <a:ext cx="3100552" cy="9987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Corporate Banking</a:t>
            </a:r>
          </a:p>
        </p:txBody>
      </p:sp>
      <p:sp>
        <p:nvSpPr>
          <p:cNvPr id="40" name="Rounded Rectangle 39">
            <a:extLst>
              <a:ext uri="{FF2B5EF4-FFF2-40B4-BE49-F238E27FC236}">
                <a16:creationId xmlns:a16="http://schemas.microsoft.com/office/drawing/2014/main" id="{88782414-8653-F942-B60C-6675707770F5}"/>
              </a:ext>
            </a:extLst>
          </p:cNvPr>
          <p:cNvSpPr/>
          <p:nvPr/>
        </p:nvSpPr>
        <p:spPr>
          <a:xfrm>
            <a:off x="7680820" y="1690689"/>
            <a:ext cx="3100552" cy="9987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Loan Management</a:t>
            </a:r>
          </a:p>
        </p:txBody>
      </p:sp>
      <p:sp>
        <p:nvSpPr>
          <p:cNvPr id="41" name="Rounded Rectangle 40">
            <a:extLst>
              <a:ext uri="{FF2B5EF4-FFF2-40B4-BE49-F238E27FC236}">
                <a16:creationId xmlns:a16="http://schemas.microsoft.com/office/drawing/2014/main" id="{2406F2F7-33A4-BD41-8FB6-0DBAA683253E}"/>
              </a:ext>
            </a:extLst>
          </p:cNvPr>
          <p:cNvSpPr/>
          <p:nvPr/>
        </p:nvSpPr>
        <p:spPr>
          <a:xfrm>
            <a:off x="1072054" y="2872711"/>
            <a:ext cx="3100552" cy="9987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E-Governance Payment</a:t>
            </a:r>
          </a:p>
        </p:txBody>
      </p:sp>
      <p:sp>
        <p:nvSpPr>
          <p:cNvPr id="42" name="Rounded Rectangle 41">
            <a:extLst>
              <a:ext uri="{FF2B5EF4-FFF2-40B4-BE49-F238E27FC236}">
                <a16:creationId xmlns:a16="http://schemas.microsoft.com/office/drawing/2014/main" id="{882EFC5C-CFC4-884B-9E0B-E0F662D35B83}"/>
              </a:ext>
            </a:extLst>
          </p:cNvPr>
          <p:cNvSpPr/>
          <p:nvPr/>
        </p:nvSpPr>
        <p:spPr>
          <a:xfrm>
            <a:off x="4376437" y="2872711"/>
            <a:ext cx="3100552" cy="9987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Insurance</a:t>
            </a:r>
          </a:p>
        </p:txBody>
      </p:sp>
      <p:sp>
        <p:nvSpPr>
          <p:cNvPr id="43" name="Rounded Rectangle 42">
            <a:extLst>
              <a:ext uri="{FF2B5EF4-FFF2-40B4-BE49-F238E27FC236}">
                <a16:creationId xmlns:a16="http://schemas.microsoft.com/office/drawing/2014/main" id="{9CA69363-EDA3-684D-BBEF-E2677D2E6692}"/>
              </a:ext>
            </a:extLst>
          </p:cNvPr>
          <p:cNvSpPr/>
          <p:nvPr/>
        </p:nvSpPr>
        <p:spPr>
          <a:xfrm>
            <a:off x="7680820" y="2872711"/>
            <a:ext cx="3100552" cy="9987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Crypto-Banking Platform</a:t>
            </a:r>
          </a:p>
        </p:txBody>
      </p:sp>
      <p:sp>
        <p:nvSpPr>
          <p:cNvPr id="44" name="Rectangle 43">
            <a:extLst>
              <a:ext uri="{FF2B5EF4-FFF2-40B4-BE49-F238E27FC236}">
                <a16:creationId xmlns:a16="http://schemas.microsoft.com/office/drawing/2014/main" id="{B793430C-71DC-3B46-B1EC-F312B5EF1CBA}"/>
              </a:ext>
            </a:extLst>
          </p:cNvPr>
          <p:cNvSpPr/>
          <p:nvPr/>
        </p:nvSpPr>
        <p:spPr>
          <a:xfrm>
            <a:off x="1072054" y="4054734"/>
            <a:ext cx="9709318" cy="654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TXN Security &amp; Monitoring, Statutory Compliance, Supervisory &amp; Regulatory, AML and CTF Compliance</a:t>
            </a:r>
          </a:p>
        </p:txBody>
      </p:sp>
      <p:sp>
        <p:nvSpPr>
          <p:cNvPr id="45" name="Rectangle 44">
            <a:extLst>
              <a:ext uri="{FF2B5EF4-FFF2-40B4-BE49-F238E27FC236}">
                <a16:creationId xmlns:a16="http://schemas.microsoft.com/office/drawing/2014/main" id="{5743E531-BC4E-C044-8CF8-36B9DBDE1A6C}"/>
              </a:ext>
            </a:extLst>
          </p:cNvPr>
          <p:cNvSpPr/>
          <p:nvPr/>
        </p:nvSpPr>
        <p:spPr>
          <a:xfrm>
            <a:off x="1072054" y="4892175"/>
            <a:ext cx="9709318" cy="654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Policy &amp; Role Enforcement, Open API Security Enforcement, Card Management, Branch Management </a:t>
            </a:r>
          </a:p>
        </p:txBody>
      </p:sp>
      <p:sp>
        <p:nvSpPr>
          <p:cNvPr id="46" name="Rectangle 45">
            <a:extLst>
              <a:ext uri="{FF2B5EF4-FFF2-40B4-BE49-F238E27FC236}">
                <a16:creationId xmlns:a16="http://schemas.microsoft.com/office/drawing/2014/main" id="{E2996FFB-A6DD-9C4E-83CD-1FF5177A6821}"/>
              </a:ext>
            </a:extLst>
          </p:cNvPr>
          <p:cNvSpPr/>
          <p:nvPr/>
        </p:nvSpPr>
        <p:spPr>
          <a:xfrm>
            <a:off x="1072054" y="5729616"/>
            <a:ext cx="9709318" cy="654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Crypto Based Banking Integration, </a:t>
            </a:r>
          </a:p>
        </p:txBody>
      </p:sp>
      <p:sp>
        <p:nvSpPr>
          <p:cNvPr id="47" name="Date Placeholder 3">
            <a:extLst>
              <a:ext uri="{FF2B5EF4-FFF2-40B4-BE49-F238E27FC236}">
                <a16:creationId xmlns:a16="http://schemas.microsoft.com/office/drawing/2014/main" id="{27D62D1D-A2BF-E649-BFD3-8023CAAEB2C5}"/>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48" name="Footer Placeholder 4">
            <a:extLst>
              <a:ext uri="{FF2B5EF4-FFF2-40B4-BE49-F238E27FC236}">
                <a16:creationId xmlns:a16="http://schemas.microsoft.com/office/drawing/2014/main" id="{169834ED-5DF9-B94E-B543-B68F29E842DA}"/>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49" name="Slide Number Placeholder 5">
            <a:extLst>
              <a:ext uri="{FF2B5EF4-FFF2-40B4-BE49-F238E27FC236}">
                <a16:creationId xmlns:a16="http://schemas.microsoft.com/office/drawing/2014/main" id="{F114CFF0-8C26-EA4D-8F65-FA5FBC74CB2C}"/>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5</a:t>
            </a:fld>
            <a:endParaRPr lang="en-US" dirty="0"/>
          </a:p>
        </p:txBody>
      </p:sp>
    </p:spTree>
    <p:extLst>
      <p:ext uri="{BB962C8B-B14F-4D97-AF65-F5344CB8AC3E}">
        <p14:creationId xmlns:p14="http://schemas.microsoft.com/office/powerpoint/2010/main" val="2739570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D17AC1F-F5FB-874F-8595-FB50FD7ADB9B}"/>
              </a:ext>
            </a:extLst>
          </p:cNvPr>
          <p:cNvSpPr>
            <a:spLocks noGrp="1"/>
          </p:cNvSpPr>
          <p:nvPr>
            <p:ph type="title"/>
          </p:nvPr>
        </p:nvSpPr>
        <p:spPr>
          <a:xfrm>
            <a:off x="643467" y="1698171"/>
            <a:ext cx="3962061" cy="4516360"/>
          </a:xfrm>
        </p:spPr>
        <p:txBody>
          <a:bodyPr anchor="t">
            <a:normAutofit/>
          </a:bodyPr>
          <a:lstStyle/>
          <a:p>
            <a:r>
              <a:rPr lang="en-US" sz="3600" dirty="0"/>
              <a:t>Retail Banking</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6D9B99BC-5A8E-ED4B-BAEE-14AF937653ED}"/>
              </a:ext>
            </a:extLst>
          </p:cNvPr>
          <p:cNvSpPr>
            <a:spLocks noGrp="1"/>
          </p:cNvSpPr>
          <p:nvPr>
            <p:ph idx="1"/>
          </p:nvPr>
        </p:nvSpPr>
        <p:spPr>
          <a:xfrm>
            <a:off x="5070020" y="1698170"/>
            <a:ext cx="6478513" cy="4516361"/>
          </a:xfrm>
        </p:spPr>
        <p:txBody>
          <a:bodyPr>
            <a:normAutofit/>
          </a:bodyPr>
          <a:lstStyle/>
          <a:p>
            <a:r>
              <a:rPr lang="en-IN" sz="1600" b="1" dirty="0"/>
              <a:t>Real-Time Cross-border payment solution driven by Blockchain. </a:t>
            </a:r>
          </a:p>
          <a:p>
            <a:pPr lvl="1"/>
            <a:r>
              <a:rPr lang="en-IN" sz="1600" dirty="0"/>
              <a:t>Faster and cheaper transnational payments to emerging countries</a:t>
            </a:r>
          </a:p>
          <a:p>
            <a:r>
              <a:rPr lang="en-IN" sz="1600" b="1" dirty="0"/>
              <a:t>KYC and AML management &amp; compliance checks</a:t>
            </a:r>
          </a:p>
          <a:p>
            <a:pPr lvl="1"/>
            <a:r>
              <a:rPr lang="en-IN" sz="1600" dirty="0"/>
              <a:t>Using digital fingerprint which, like an actual fingerprint as a unique identifier.</a:t>
            </a:r>
          </a:p>
          <a:p>
            <a:r>
              <a:rPr lang="en-US" sz="1600" b="1" dirty="0"/>
              <a:t>Identity and Transaction management</a:t>
            </a:r>
          </a:p>
          <a:p>
            <a:pPr lvl="1"/>
            <a:r>
              <a:rPr lang="en-IN" sz="1600" dirty="0"/>
              <a:t>Managing identity through a secure distributed ledger.</a:t>
            </a:r>
          </a:p>
          <a:p>
            <a:pPr lvl="1"/>
            <a:r>
              <a:rPr lang="en-IN" sz="1600" dirty="0"/>
              <a:t>Allows multiple levels of authentication and its real-time</a:t>
            </a:r>
            <a:endParaRPr lang="en-US" sz="1600" dirty="0"/>
          </a:p>
          <a:p>
            <a:r>
              <a:rPr lang="en-IN" sz="1600" b="1" dirty="0"/>
              <a:t>Risk Assessment with the use of customer data</a:t>
            </a:r>
          </a:p>
          <a:p>
            <a:pPr lvl="1"/>
            <a:r>
              <a:rPr lang="en-IN" sz="1600" dirty="0"/>
              <a:t>Data protection and anonymization by the encryption protocols of ledgers.</a:t>
            </a:r>
          </a:p>
          <a:p>
            <a:pPr lvl="1"/>
            <a:r>
              <a:rPr lang="en-IN" sz="1600" dirty="0"/>
              <a:t>Risk-management decisions, banks can view data theoretically that any bank has uploaded on the network.</a:t>
            </a:r>
            <a:endParaRPr lang="en-US" sz="1600" dirty="0"/>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Date Placeholder 3">
            <a:extLst>
              <a:ext uri="{FF2B5EF4-FFF2-40B4-BE49-F238E27FC236}">
                <a16:creationId xmlns:a16="http://schemas.microsoft.com/office/drawing/2014/main" id="{7C3A8A72-A376-534A-8791-E9926E7C8618}"/>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13" name="Footer Placeholder 4">
            <a:extLst>
              <a:ext uri="{FF2B5EF4-FFF2-40B4-BE49-F238E27FC236}">
                <a16:creationId xmlns:a16="http://schemas.microsoft.com/office/drawing/2014/main" id="{FD75CC99-56A2-D945-9D69-4762D18F6B43}"/>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5" name="Slide Number Placeholder 5">
            <a:extLst>
              <a:ext uri="{FF2B5EF4-FFF2-40B4-BE49-F238E27FC236}">
                <a16:creationId xmlns:a16="http://schemas.microsoft.com/office/drawing/2014/main" id="{236DAA90-2F62-4F42-B94C-25ED984A97FA}"/>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6</a:t>
            </a:fld>
            <a:endParaRPr lang="en-US" dirty="0"/>
          </a:p>
        </p:txBody>
      </p:sp>
      <p:pic>
        <p:nvPicPr>
          <p:cNvPr id="8194" name="Picture 2" descr="Retail Banking Careers and Jobs | Stoodnt">
            <a:extLst>
              <a:ext uri="{FF2B5EF4-FFF2-40B4-BE49-F238E27FC236}">
                <a16:creationId xmlns:a16="http://schemas.microsoft.com/office/drawing/2014/main" id="{96B84F89-E7F3-EA4F-BC8F-9871FBF07A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120" y="2681781"/>
            <a:ext cx="4282754" cy="2785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303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2C56E0C-21C8-2E4A-B356-0B84F04FD2D1}"/>
              </a:ext>
            </a:extLst>
          </p:cNvPr>
          <p:cNvSpPr>
            <a:spLocks noGrp="1"/>
          </p:cNvSpPr>
          <p:nvPr>
            <p:ph type="title"/>
          </p:nvPr>
        </p:nvSpPr>
        <p:spPr>
          <a:xfrm>
            <a:off x="643467" y="1698171"/>
            <a:ext cx="3962061" cy="4516360"/>
          </a:xfrm>
        </p:spPr>
        <p:txBody>
          <a:bodyPr anchor="t">
            <a:normAutofit/>
          </a:bodyPr>
          <a:lstStyle/>
          <a:p>
            <a:r>
              <a:rPr lang="en-US" sz="3600" dirty="0"/>
              <a:t>Corporate Banking</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473C9D7F-C509-8D46-A610-D04FF5D7BCB6}"/>
              </a:ext>
            </a:extLst>
          </p:cNvPr>
          <p:cNvSpPr>
            <a:spLocks noGrp="1"/>
          </p:cNvSpPr>
          <p:nvPr>
            <p:ph idx="1"/>
          </p:nvPr>
        </p:nvSpPr>
        <p:spPr>
          <a:xfrm>
            <a:off x="5070020" y="1698170"/>
            <a:ext cx="6478513" cy="4516361"/>
          </a:xfrm>
        </p:spPr>
        <p:txBody>
          <a:bodyPr>
            <a:normAutofit/>
          </a:bodyPr>
          <a:lstStyle/>
          <a:p>
            <a:r>
              <a:rPr lang="en-US" sz="1600" b="1" dirty="0"/>
              <a:t>Transaction Banking with Modern Digital platform</a:t>
            </a:r>
          </a:p>
          <a:p>
            <a:pPr lvl="1"/>
            <a:r>
              <a:rPr lang="en-IN" sz="1600" dirty="0"/>
              <a:t>Transaction Banking solution covering working capital, accounts services</a:t>
            </a:r>
          </a:p>
          <a:p>
            <a:r>
              <a:rPr lang="en-US" sz="1600" b="1" dirty="0"/>
              <a:t>Trade Finance by </a:t>
            </a:r>
            <a:r>
              <a:rPr lang="en-IN" sz="1600" b="1" dirty="0"/>
              <a:t>replacing cumbersome paper-heavy bills of lading</a:t>
            </a:r>
            <a:endParaRPr lang="en-US" sz="1600" b="1" dirty="0"/>
          </a:p>
          <a:p>
            <a:pPr lvl="1"/>
            <a:r>
              <a:rPr lang="en-IN" sz="1600" dirty="0"/>
              <a:t>A single solution that integrates traditional trade and contemporary supply chain finance across a single common modern architecture.</a:t>
            </a:r>
          </a:p>
          <a:p>
            <a:r>
              <a:rPr lang="en-US" sz="1600" b="1" dirty="0"/>
              <a:t>Supply-Chain Management</a:t>
            </a:r>
          </a:p>
          <a:p>
            <a:pPr lvl="1"/>
            <a:r>
              <a:rPr lang="en-IN" sz="1600" dirty="0"/>
              <a:t>Our solution can create more transparency, security, and trust using blockchain</a:t>
            </a:r>
            <a:endParaRPr lang="en-US" sz="1600" dirty="0"/>
          </a:p>
          <a:p>
            <a:r>
              <a:rPr lang="en-IN" sz="1600" b="1" i="1" dirty="0"/>
              <a:t>Custodian</a:t>
            </a:r>
            <a:r>
              <a:rPr lang="en-IN" sz="1600" b="1" dirty="0"/>
              <a:t> and Digital Asset</a:t>
            </a:r>
          </a:p>
          <a:p>
            <a:pPr lvl="1"/>
            <a:r>
              <a:rPr lang="en-IN" sz="1600" dirty="0"/>
              <a:t>Solution provides tokenized securities and allow to transfer the rights to an asset through cryptographic tokens, representing assets “off-chain”.</a:t>
            </a:r>
          </a:p>
          <a:p>
            <a:r>
              <a:rPr lang="en-IN" sz="1600" b="1" dirty="0"/>
              <a:t>Clearance and Settlements</a:t>
            </a:r>
          </a:p>
          <a:p>
            <a:pPr lvl="1"/>
            <a:r>
              <a:rPr lang="en-US" sz="1600" dirty="0"/>
              <a:t>Solution for </a:t>
            </a:r>
            <a:r>
              <a:rPr lang="en-IN" sz="1600" dirty="0"/>
              <a:t>“atomic” transactions, or transactions that clear and settle as soon as a payment is made.</a:t>
            </a:r>
            <a:endParaRPr lang="en-US" sz="1600" dirty="0"/>
          </a:p>
          <a:p>
            <a:endParaRPr lang="en-US" sz="1600" dirty="0"/>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Date Placeholder 3">
            <a:extLst>
              <a:ext uri="{FF2B5EF4-FFF2-40B4-BE49-F238E27FC236}">
                <a16:creationId xmlns:a16="http://schemas.microsoft.com/office/drawing/2014/main" id="{5D1FE706-A23A-1549-A997-DCAEC1B1026B}"/>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13" name="Footer Placeholder 4">
            <a:extLst>
              <a:ext uri="{FF2B5EF4-FFF2-40B4-BE49-F238E27FC236}">
                <a16:creationId xmlns:a16="http://schemas.microsoft.com/office/drawing/2014/main" id="{7E6F9A5B-F86E-0C47-9E73-34D9225FCECD}"/>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5" name="Slide Number Placeholder 5">
            <a:extLst>
              <a:ext uri="{FF2B5EF4-FFF2-40B4-BE49-F238E27FC236}">
                <a16:creationId xmlns:a16="http://schemas.microsoft.com/office/drawing/2014/main" id="{D0651744-FDBF-B747-B87B-6A156413F37D}"/>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7</a:t>
            </a:fld>
            <a:endParaRPr lang="en-US" dirty="0"/>
          </a:p>
        </p:txBody>
      </p:sp>
      <p:pic>
        <p:nvPicPr>
          <p:cNvPr id="7170" name="Picture 2" descr="Finacle Digital Corporate Banking Suite - Reimagine your Banking Endeavours">
            <a:extLst>
              <a:ext uri="{FF2B5EF4-FFF2-40B4-BE49-F238E27FC236}">
                <a16:creationId xmlns:a16="http://schemas.microsoft.com/office/drawing/2014/main" id="{77316A4E-E062-EC40-952C-874DC5553962}"/>
              </a:ext>
            </a:extLst>
          </p:cNvPr>
          <p:cNvPicPr>
            <a:picLocks noChangeAspect="1" noChangeArrowheads="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colorTemperature colorTemp="115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0" y="2523350"/>
            <a:ext cx="5476925" cy="3287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60308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33E7822-03A0-924D-9AE6-CA17F1BCECCE}"/>
              </a:ext>
            </a:extLst>
          </p:cNvPr>
          <p:cNvSpPr>
            <a:spLocks noGrp="1"/>
          </p:cNvSpPr>
          <p:nvPr>
            <p:ph type="title"/>
          </p:nvPr>
        </p:nvSpPr>
        <p:spPr>
          <a:xfrm>
            <a:off x="643467" y="1698171"/>
            <a:ext cx="3962061" cy="4516360"/>
          </a:xfrm>
        </p:spPr>
        <p:txBody>
          <a:bodyPr anchor="t">
            <a:normAutofit/>
          </a:bodyPr>
          <a:lstStyle/>
          <a:p>
            <a:r>
              <a:rPr lang="en-US" sz="3600" dirty="0"/>
              <a:t>Loan Management</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0EC424F2-CAB8-0741-8F59-F3421C6356DA}"/>
              </a:ext>
            </a:extLst>
          </p:cNvPr>
          <p:cNvSpPr>
            <a:spLocks noGrp="1"/>
          </p:cNvSpPr>
          <p:nvPr>
            <p:ph idx="1"/>
          </p:nvPr>
        </p:nvSpPr>
        <p:spPr>
          <a:xfrm>
            <a:off x="5070020" y="1698170"/>
            <a:ext cx="6478513" cy="4516361"/>
          </a:xfrm>
        </p:spPr>
        <p:txBody>
          <a:bodyPr>
            <a:normAutofit/>
          </a:bodyPr>
          <a:lstStyle/>
          <a:p>
            <a:r>
              <a:rPr lang="en-IN" sz="1600" b="1" dirty="0"/>
              <a:t>Lending solution backed by blockchain</a:t>
            </a:r>
          </a:p>
          <a:p>
            <a:pPr lvl="1"/>
            <a:r>
              <a:rPr lang="en-IN" sz="1600" dirty="0"/>
              <a:t>The solution offers a more secure way of offering personal loans</a:t>
            </a:r>
          </a:p>
          <a:p>
            <a:pPr lvl="1"/>
            <a:r>
              <a:rPr lang="en-IN" sz="1600" dirty="0"/>
              <a:t>Its cheaper, more efficient, and more secure for a larger pool of consumers.</a:t>
            </a:r>
          </a:p>
          <a:p>
            <a:pPr lvl="1"/>
            <a:r>
              <a:rPr lang="en-IN" sz="1600" dirty="0"/>
              <a:t>The first live securities lending took place in 2018 with a $30.5M transaction between Credit Suisse and ING.</a:t>
            </a:r>
          </a:p>
          <a:p>
            <a:r>
              <a:rPr lang="en-IN" sz="1600" b="1" dirty="0"/>
              <a:t>Multi Currency Lending platform</a:t>
            </a:r>
          </a:p>
          <a:p>
            <a:pPr lvl="1"/>
            <a:r>
              <a:rPr lang="en-IN" sz="1600" dirty="0"/>
              <a:t>Lending’s platform can borrow money against any digital/crypto asset.</a:t>
            </a:r>
          </a:p>
          <a:p>
            <a:r>
              <a:rPr lang="en-IN" sz="1600" b="1" dirty="0"/>
              <a:t>Mortgage Management</a:t>
            </a:r>
          </a:p>
          <a:p>
            <a:pPr lvl="1"/>
            <a:r>
              <a:rPr lang="en-IN" sz="1600" dirty="0"/>
              <a:t>Linking land and properties in digital asset form to ensure risk free mortgage processing.</a:t>
            </a:r>
          </a:p>
          <a:p>
            <a:r>
              <a:rPr lang="en-IN" sz="1600" b="1" dirty="0"/>
              <a:t>Loan Management System</a:t>
            </a:r>
          </a:p>
          <a:p>
            <a:pPr lvl="1"/>
            <a:r>
              <a:rPr lang="en-IN" sz="1600" dirty="0"/>
              <a:t>Blockchain based loan management solution with e-KYC and AML &amp; CTF security.</a:t>
            </a:r>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Date Placeholder 3">
            <a:extLst>
              <a:ext uri="{FF2B5EF4-FFF2-40B4-BE49-F238E27FC236}">
                <a16:creationId xmlns:a16="http://schemas.microsoft.com/office/drawing/2014/main" id="{CD74C452-0C1C-9C47-9890-6BDB1D1EB637}"/>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13" name="Footer Placeholder 4">
            <a:extLst>
              <a:ext uri="{FF2B5EF4-FFF2-40B4-BE49-F238E27FC236}">
                <a16:creationId xmlns:a16="http://schemas.microsoft.com/office/drawing/2014/main" id="{929D5520-CE16-7848-A7DB-913F75BA8259}"/>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5" name="Slide Number Placeholder 5">
            <a:extLst>
              <a:ext uri="{FF2B5EF4-FFF2-40B4-BE49-F238E27FC236}">
                <a16:creationId xmlns:a16="http://schemas.microsoft.com/office/drawing/2014/main" id="{C4F87E49-DF62-E240-91B2-53F93A87B49A}"/>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8</a:t>
            </a:fld>
            <a:endParaRPr lang="en-US" dirty="0"/>
          </a:p>
        </p:txBody>
      </p:sp>
      <p:pic>
        <p:nvPicPr>
          <p:cNvPr id="6146" name="Picture 2" descr="Loan Origination Software, Loan Management Software | ZIVA">
            <a:extLst>
              <a:ext uri="{FF2B5EF4-FFF2-40B4-BE49-F238E27FC236}">
                <a16:creationId xmlns:a16="http://schemas.microsoft.com/office/drawing/2014/main" id="{A52DAC79-0B41-FD4F-89EA-47E1C98C3E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6097" y="2415938"/>
            <a:ext cx="4693923" cy="35028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9087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33E7822-03A0-924D-9AE6-CA17F1BCECCE}"/>
              </a:ext>
            </a:extLst>
          </p:cNvPr>
          <p:cNvSpPr>
            <a:spLocks noGrp="1"/>
          </p:cNvSpPr>
          <p:nvPr>
            <p:ph type="title"/>
          </p:nvPr>
        </p:nvSpPr>
        <p:spPr>
          <a:xfrm>
            <a:off x="643467" y="1698171"/>
            <a:ext cx="3962061" cy="4516360"/>
          </a:xfrm>
        </p:spPr>
        <p:txBody>
          <a:bodyPr anchor="t">
            <a:normAutofit/>
          </a:bodyPr>
          <a:lstStyle/>
          <a:p>
            <a:r>
              <a:rPr lang="en-US" sz="3600" dirty="0"/>
              <a:t>E- Governance Payment Solution</a:t>
            </a:r>
          </a:p>
        </p:txBody>
      </p:sp>
      <p:sp>
        <p:nvSpPr>
          <p:cNvPr id="10" name="Rectangle 9">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0EC424F2-CAB8-0741-8F59-F3421C6356DA}"/>
              </a:ext>
            </a:extLst>
          </p:cNvPr>
          <p:cNvSpPr>
            <a:spLocks noGrp="1"/>
          </p:cNvSpPr>
          <p:nvPr>
            <p:ph idx="1"/>
          </p:nvPr>
        </p:nvSpPr>
        <p:spPr>
          <a:xfrm>
            <a:off x="5070020" y="1698170"/>
            <a:ext cx="6478513" cy="4516361"/>
          </a:xfrm>
        </p:spPr>
        <p:txBody>
          <a:bodyPr>
            <a:noAutofit/>
          </a:bodyPr>
          <a:lstStyle/>
          <a:p>
            <a:pPr lvl="0"/>
            <a:r>
              <a:rPr lang="en-IN" sz="1600" b="1" dirty="0"/>
              <a:t>Governance Defence Layer </a:t>
            </a:r>
          </a:p>
          <a:p>
            <a:pPr lvl="1"/>
            <a:r>
              <a:rPr lang="en-IN" sz="1600" dirty="0"/>
              <a:t>Our solution will manage the policies design guideline and control the policy implementation across the banking systems integrated, using smart contract based policy enforcement module. </a:t>
            </a:r>
          </a:p>
          <a:p>
            <a:pPr lvl="0"/>
            <a:r>
              <a:rPr lang="en-IN" sz="1600" b="1" dirty="0"/>
              <a:t>Operation Defence Layer</a:t>
            </a:r>
          </a:p>
          <a:p>
            <a:pPr lvl="1"/>
            <a:r>
              <a:rPr lang="en-IN" sz="1600" dirty="0"/>
              <a:t>The core process monitoring unit will manage automated control and data analysis, with real-time alert / notification mechanism.</a:t>
            </a:r>
          </a:p>
          <a:p>
            <a:pPr lvl="0"/>
            <a:r>
              <a:rPr lang="en-IN" sz="1600" b="1" dirty="0"/>
              <a:t>Oversight Defence Layer</a:t>
            </a:r>
          </a:p>
          <a:p>
            <a:pPr lvl="1"/>
            <a:r>
              <a:rPr lang="en-IN" sz="1600" dirty="0"/>
              <a:t>Smart contract based layer which will identify the fraud and risk loop-holes within policy design and enforcement. Auto generated report will provide detailed and breach alert notification.</a:t>
            </a:r>
          </a:p>
          <a:p>
            <a:pPr lvl="0"/>
            <a:r>
              <a:rPr lang="en-IN" sz="1600" b="1" dirty="0"/>
              <a:t>Security Policy Enforcement</a:t>
            </a:r>
          </a:p>
          <a:p>
            <a:pPr lvl="1"/>
            <a:r>
              <a:rPr lang="en-IN" sz="1600" dirty="0"/>
              <a:t>Policy Enforcement is smart contract based solution which identify and can apply a single policy to one or many banks at the same time.</a:t>
            </a:r>
          </a:p>
          <a:p>
            <a:pPr lvl="0"/>
            <a:r>
              <a:rPr lang="en-IN" sz="1600" b="1" dirty="0"/>
              <a:t>International Card payment Security</a:t>
            </a:r>
          </a:p>
          <a:p>
            <a:pPr lvl="1"/>
            <a:r>
              <a:rPr lang="en-IN" sz="1600" dirty="0"/>
              <a:t>The Card Policy and Security contract supports PCI DSS requirements to protect a cardholder’s information.</a:t>
            </a:r>
          </a:p>
        </p:txBody>
      </p:sp>
      <p:sp>
        <p:nvSpPr>
          <p:cNvPr id="18" name="Isosceles Triangle 17">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Date Placeholder 3">
            <a:extLst>
              <a:ext uri="{FF2B5EF4-FFF2-40B4-BE49-F238E27FC236}">
                <a16:creationId xmlns:a16="http://schemas.microsoft.com/office/drawing/2014/main" id="{F6D50785-6183-3E4B-8203-08F580C8132B}"/>
              </a:ext>
            </a:extLst>
          </p:cNvPr>
          <p:cNvSpPr>
            <a:spLocks noGrp="1"/>
          </p:cNvSpPr>
          <p:nvPr>
            <p:ph type="dt" sz="half" idx="2"/>
          </p:nvPr>
        </p:nvSpPr>
        <p:spPr>
          <a:xfrm>
            <a:off x="838200" y="6356350"/>
            <a:ext cx="1439487"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11/15/19</a:t>
            </a:r>
          </a:p>
        </p:txBody>
      </p:sp>
      <p:sp>
        <p:nvSpPr>
          <p:cNvPr id="13" name="Footer Placeholder 4">
            <a:extLst>
              <a:ext uri="{FF2B5EF4-FFF2-40B4-BE49-F238E27FC236}">
                <a16:creationId xmlns:a16="http://schemas.microsoft.com/office/drawing/2014/main" id="{B2B2BCD9-634E-6248-BF18-D97B3007A1D1}"/>
              </a:ext>
            </a:extLst>
          </p:cNvPr>
          <p:cNvSpPr>
            <a:spLocks noGrp="1"/>
          </p:cNvSpPr>
          <p:nvPr>
            <p:ph type="ftr" sz="quarter" idx="3"/>
          </p:nvPr>
        </p:nvSpPr>
        <p:spPr>
          <a:xfrm>
            <a:off x="2718262" y="6356350"/>
            <a:ext cx="6749934" cy="365125"/>
          </a:xfrm>
          <a:prstGeom prst="rect">
            <a:avLst/>
          </a:prstGeom>
        </p:spPr>
        <p:txBody>
          <a:bodyPr vert="horz" lIns="91440" tIns="45720" rIns="91440" bIns="45720" rtlCol="0" anchor="ctr"/>
          <a:lstStyle>
            <a:lvl1pPr algn="ctr">
              <a:defRPr lang="en-IN" sz="1100" b="0" i="0" smtClean="0">
                <a:effectLst/>
              </a:defRPr>
            </a:lvl1pPr>
          </a:lstStyle>
          <a:p>
            <a:r>
              <a:rPr lang="en-IN" dirty="0"/>
              <a:t>Copyright © 2019-2021 All rights reserved.</a:t>
            </a:r>
          </a:p>
        </p:txBody>
      </p:sp>
      <p:sp>
        <p:nvSpPr>
          <p:cNvPr id="15" name="Slide Number Placeholder 5">
            <a:extLst>
              <a:ext uri="{FF2B5EF4-FFF2-40B4-BE49-F238E27FC236}">
                <a16:creationId xmlns:a16="http://schemas.microsoft.com/office/drawing/2014/main" id="{82C9DAC0-F288-374F-9697-6A31F7B60A55}"/>
              </a:ext>
            </a:extLst>
          </p:cNvPr>
          <p:cNvSpPr>
            <a:spLocks noGrp="1"/>
          </p:cNvSpPr>
          <p:nvPr>
            <p:ph type="sldNum" sz="quarter" idx="4"/>
          </p:nvPr>
        </p:nvSpPr>
        <p:spPr>
          <a:xfrm>
            <a:off x="9914312" y="6356350"/>
            <a:ext cx="1439487"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FAEC0B78-2929-D04D-AC63-8C58607CFB82}" type="slidenum">
              <a:rPr lang="en-US" smtClean="0"/>
              <a:pPr/>
              <a:t>9</a:t>
            </a:fld>
            <a:endParaRPr lang="en-US" dirty="0"/>
          </a:p>
        </p:txBody>
      </p:sp>
      <p:pic>
        <p:nvPicPr>
          <p:cNvPr id="5121" name="Picture 13" descr="Timeline&#10;&#10;Description automatically generated with medium confidence">
            <a:extLst>
              <a:ext uri="{FF2B5EF4-FFF2-40B4-BE49-F238E27FC236}">
                <a16:creationId xmlns:a16="http://schemas.microsoft.com/office/drawing/2014/main" id="{EA5DBFB7-0172-F544-8CCD-AEA85C3BD916}"/>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l="5104" t="5269" r="4817" b="4688"/>
          <a:stretch>
            <a:fillRect/>
          </a:stretch>
        </p:blipFill>
        <p:spPr bwMode="auto">
          <a:xfrm>
            <a:off x="643467" y="3179009"/>
            <a:ext cx="4368800" cy="279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63575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3083</TotalTime>
  <Words>1662</Words>
  <Application>Microsoft Macintosh PowerPoint</Application>
  <PresentationFormat>Widescreen</PresentationFormat>
  <Paragraphs>174</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Banking Solutions</vt:lpstr>
      <vt:lpstr>Introduction</vt:lpstr>
      <vt:lpstr>Overview</vt:lpstr>
      <vt:lpstr>Our Platform and Services</vt:lpstr>
      <vt:lpstr>Our Offerings</vt:lpstr>
      <vt:lpstr>Retail Banking</vt:lpstr>
      <vt:lpstr>Corporate Banking</vt:lpstr>
      <vt:lpstr>Loan Management</vt:lpstr>
      <vt:lpstr>E- Governance Payment Solution</vt:lpstr>
      <vt:lpstr>Insurance</vt:lpstr>
      <vt:lpstr>Crypto Banking Platform </vt:lpstr>
      <vt:lpstr>International Card Payment Security</vt:lpstr>
      <vt:lpstr>Smart Contract for Trade Finance</vt:lpstr>
      <vt:lpstr>Card and Payment Tokenization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Banking Solutions</dc:title>
  <dc:creator>Dhanraj Dadhich</dc:creator>
  <cp:lastModifiedBy>Dhanraj Dadhich</cp:lastModifiedBy>
  <cp:revision>14</cp:revision>
  <dcterms:created xsi:type="dcterms:W3CDTF">2021-10-11T07:06:04Z</dcterms:created>
  <dcterms:modified xsi:type="dcterms:W3CDTF">2021-10-18T12:12:48Z</dcterms:modified>
</cp:coreProperties>
</file>

<file path=docProps/thumbnail.jpeg>
</file>